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1" r:id="rId3"/>
    <p:sldId id="272" r:id="rId4"/>
    <p:sldId id="273" r:id="rId5"/>
    <p:sldId id="269" r:id="rId6"/>
    <p:sldId id="257" r:id="rId7"/>
    <p:sldId id="270" r:id="rId8"/>
    <p:sldId id="258" r:id="rId9"/>
    <p:sldId id="280" r:id="rId10"/>
    <p:sldId id="274" r:id="rId11"/>
    <p:sldId id="267" r:id="rId12"/>
    <p:sldId id="260" r:id="rId13"/>
    <p:sldId id="275" r:id="rId14"/>
    <p:sldId id="261" r:id="rId15"/>
    <p:sldId id="276" r:id="rId16"/>
    <p:sldId id="277" r:id="rId17"/>
    <p:sldId id="263" r:id="rId18"/>
    <p:sldId id="268" r:id="rId19"/>
    <p:sldId id="278" r:id="rId20"/>
    <p:sldId id="265" r:id="rId21"/>
    <p:sldId id="279" r:id="rId22"/>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99"/>
    <a:srgbClr val="003399"/>
    <a:srgbClr val="0000FF"/>
    <a:srgbClr val="0033CC"/>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017" autoAdjust="0"/>
    <p:restoredTop sz="94660"/>
  </p:normalViewPr>
  <p:slideViewPr>
    <p:cSldViewPr>
      <p:cViewPr varScale="1">
        <p:scale>
          <a:sx n="106" d="100"/>
          <a:sy n="106" d="100"/>
        </p:scale>
        <p:origin x="-166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5383E218-F58B-41CB-AE50-21881F85CEF1}" type="datetimeFigureOut">
              <a:rPr lang="uk-UA"/>
              <a:pPr>
                <a:defRPr/>
              </a:pPr>
              <a:t>10.03.2017</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0FA523EF-FC44-4130-AB57-4DDD97378E0B}"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D139E7-D6C3-4F77-A336-4D88CF4DF295}" type="datetimeFigureOut">
              <a:rPr lang="uk-UA"/>
              <a:pPr>
                <a:defRPr/>
              </a:pPr>
              <a:t>10.03.2017</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8F7B5AE-A7A5-454D-BBC9-125FDBDF1324}"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0DDD5D31-6B86-4178-9017-9936AFEBA6D5}" type="datetimeFigureOut">
              <a:rPr lang="uk-UA"/>
              <a:pPr>
                <a:defRPr/>
              </a:pPr>
              <a:t>10.03.2017</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77A21E03-29C0-484A-A16A-0373257574B4}"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3AB094D9-A06F-47AB-B8D6-2D9D725AEF7D}" type="datetimeFigureOut">
              <a:rPr lang="uk-UA"/>
              <a:pPr>
                <a:defRPr/>
              </a:pPr>
              <a:t>10.03.2017</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2BFD9393-CE61-474E-892F-83A1C8AD573E}"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0C514DA-5A20-4A88-BF49-F81C85236928}" type="datetimeFigureOut">
              <a:rPr lang="uk-UA"/>
              <a:pPr>
                <a:defRPr/>
              </a:pPr>
              <a:t>10.03.2017</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A0A8BCC0-C26B-4965-8D23-EB4A3B5DAC0C}"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BFA24625-90F8-4A16-B12C-E2731B553124}" type="datetimeFigureOut">
              <a:rPr lang="uk-UA"/>
              <a:pPr>
                <a:defRPr/>
              </a:pPr>
              <a:t>10.03.2017</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3C075575-C71C-4A30-89C4-40301ED69289}"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D637827E-B3D0-403D-81B0-F5B5AEFC397D}" type="datetimeFigureOut">
              <a:rPr lang="uk-UA"/>
              <a:pPr>
                <a:defRPr/>
              </a:pPr>
              <a:t>10.03.2017</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2BE463C4-9299-4935-8194-299A5F045A62}"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C68A4532-40F8-44E7-8155-9268123D3019}" type="datetimeFigureOut">
              <a:rPr lang="uk-UA"/>
              <a:pPr>
                <a:defRPr/>
              </a:pPr>
              <a:t>10.03.2017</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021963DE-099D-44A4-B301-A181517950E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850E040-AA7E-43C2-A695-F9789611BEAF}" type="datetimeFigureOut">
              <a:rPr lang="uk-UA"/>
              <a:pPr>
                <a:defRPr/>
              </a:pPr>
              <a:t>10.03.2017</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F4B4C047-4EAD-4A52-B8C0-0E4F016D89CB}"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8B0AD86-860F-4F37-8986-1AE1B72329D7}" type="datetimeFigureOut">
              <a:rPr lang="uk-UA"/>
              <a:pPr>
                <a:defRPr/>
              </a:pPr>
              <a:t>10.03.2017</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F2D3D2D0-2036-45A3-864E-EB08EEB86411}"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D98D3DC-9316-41C9-9AF0-7C3610133272}" type="datetimeFigureOut">
              <a:rPr lang="uk-UA"/>
              <a:pPr>
                <a:defRPr/>
              </a:pPr>
              <a:t>10.03.2017</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33405146-CE12-437B-BC3D-75B2C791A52B}"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7ACFCC-FEAF-4735-BF36-3C73665930E1}" type="datetimeFigureOut">
              <a:rPr lang="uk-UA"/>
              <a:pPr>
                <a:defRPr/>
              </a:pPr>
              <a:t>10.03.2017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36BC10-CB38-47A6-A8F4-6091AC27698D}"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2" descr="F:\Vinnytsya_gerb.png"/>
          <p:cNvPicPr>
            <a:picLocks noChangeAspect="1" noChangeArrowheads="1"/>
          </p:cNvPicPr>
          <p:nvPr/>
        </p:nvPicPr>
        <p:blipFill>
          <a:blip r:embed="rId2" cstate="print"/>
          <a:srcRect/>
          <a:stretch>
            <a:fillRect/>
          </a:stretch>
        </p:blipFill>
        <p:spPr bwMode="auto">
          <a:xfrm>
            <a:off x="3428992" y="285728"/>
            <a:ext cx="2228850" cy="1435100"/>
          </a:xfrm>
          <a:prstGeom prst="rect">
            <a:avLst/>
          </a:prstGeom>
          <a:noFill/>
          <a:ln w="9525">
            <a:noFill/>
            <a:miter lim="800000"/>
            <a:headEnd/>
            <a:tailEnd/>
          </a:ln>
        </p:spPr>
      </p:pic>
      <p:sp>
        <p:nvSpPr>
          <p:cNvPr id="8" name="TextBox 3"/>
          <p:cNvSpPr txBox="1">
            <a:spLocks noChangeArrowheads="1"/>
          </p:cNvSpPr>
          <p:nvPr/>
        </p:nvSpPr>
        <p:spPr bwMode="auto">
          <a:xfrm>
            <a:off x="-36513" y="431800"/>
            <a:ext cx="3179753" cy="1015663"/>
          </a:xfrm>
          <a:prstGeom prst="rect">
            <a:avLst/>
          </a:prstGeom>
          <a:noFill/>
          <a:ln>
            <a:noFill/>
          </a:ln>
          <a:extLst/>
        </p:spPr>
        <p:txBody>
          <a:bodyPr wrap="square">
            <a:spAutoFit/>
          </a:bodyPr>
          <a:lstStyle>
            <a:defPPr>
              <a:defRPr lang="uk-UA"/>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fontAlgn="auto">
              <a:spcBef>
                <a:spcPts val="0"/>
              </a:spcBef>
              <a:spcAft>
                <a:spcPts val="0"/>
              </a:spcAft>
              <a:defRPr/>
            </a:pPr>
            <a:r>
              <a:rPr lang="ru-RU"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Головне </a:t>
            </a:r>
            <a:r>
              <a:rPr lang="ru-RU" alt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управління</a:t>
            </a:r>
            <a:r>
              <a:rPr lang="ru-RU"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Держпродспоживслужби</a:t>
            </a:r>
            <a:r>
              <a:rPr lang="ru-RU"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fontAlgn="auto">
              <a:spcBef>
                <a:spcPts val="0"/>
              </a:spcBef>
              <a:spcAft>
                <a:spcPts val="0"/>
              </a:spcAft>
              <a:defRPr/>
            </a:pPr>
            <a:r>
              <a:rPr lang="ru-RU"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 </a:t>
            </a:r>
            <a:r>
              <a:rPr lang="ru-RU" alt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Вінницькій</a:t>
            </a:r>
            <a:r>
              <a:rPr lang="ru-RU"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області</a:t>
            </a:r>
            <a:r>
              <a:rPr lang="ru-RU"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uk-UA" altLang="ru-RU"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0" y="2492375"/>
            <a:ext cx="9144000" cy="4216400"/>
          </a:xfrm>
          <a:prstGeom prst="rect">
            <a:avLst/>
          </a:prstGeom>
        </p:spPr>
        <p:txBody>
          <a:bodyPr wrap="square">
            <a:spAutoFit/>
          </a:bodyPr>
          <a:lstStyle/>
          <a:p>
            <a:pPr algn="ctr">
              <a:defRPr/>
            </a:pPr>
            <a:endParaRPr lang="ru-RU" sz="12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defRPr/>
            </a:pPr>
            <a:r>
              <a:rPr lang="ru-RU" sz="2800" b="1" dirty="0">
                <a:solidFill>
                  <a:srgbClr val="FF0000"/>
                </a:solidFill>
                <a:effectLst>
                  <a:outerShdw blurRad="38100" dist="38100" dir="2700000" algn="tl">
                    <a:srgbClr val="C0C0C0"/>
                  </a:outerShdw>
                </a:effectLst>
                <a:latin typeface="Times New Roman" pitchFamily="18" charset="0"/>
                <a:cs typeface="Times New Roman" pitchFamily="18" charset="0"/>
              </a:rPr>
              <a:t>ПРІОРИТЕТ</a:t>
            </a:r>
            <a:r>
              <a:rPr lang="uk-UA" sz="2800" b="1" dirty="0">
                <a:solidFill>
                  <a:srgbClr val="FF0000"/>
                </a:solidFill>
                <a:effectLst>
                  <a:outerShdw blurRad="38100" dist="38100" dir="2700000" algn="tl">
                    <a:srgbClr val="C0C0C0"/>
                  </a:outerShdw>
                </a:effectLst>
                <a:latin typeface="Times New Roman" pitchFamily="18" charset="0"/>
                <a:cs typeface="Times New Roman" pitchFamily="18" charset="0"/>
              </a:rPr>
              <a:t>НІ </a:t>
            </a:r>
            <a:r>
              <a:rPr lang="uk-UA" sz="2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НАПРЯМКИ</a:t>
            </a:r>
            <a:r>
              <a:rPr lang="ru-RU" sz="2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ДІЯЛЬНОСТІ  </a:t>
            </a:r>
          </a:p>
          <a:p>
            <a:pPr algn="ctr">
              <a:defRPr/>
            </a:pPr>
            <a:r>
              <a:rPr lang="ru-RU" sz="2800" b="1" smtClean="0">
                <a:solidFill>
                  <a:srgbClr val="FF0000"/>
                </a:solidFill>
                <a:effectLst>
                  <a:outerShdw blurRad="38100" dist="38100" dir="2700000" algn="tl">
                    <a:srgbClr val="C0C0C0"/>
                  </a:outerShdw>
                </a:effectLst>
                <a:latin typeface="Times New Roman" pitchFamily="18" charset="0"/>
                <a:cs typeface="Times New Roman" pitchFamily="18" charset="0"/>
              </a:rPr>
              <a:t>на </a:t>
            </a:r>
            <a:r>
              <a:rPr lang="ru-RU" sz="2800" b="1" smtClean="0">
                <a:solidFill>
                  <a:srgbClr val="FF0000"/>
                </a:solidFill>
                <a:effectLst>
                  <a:outerShdw blurRad="38100" dist="38100" dir="2700000" algn="tl">
                    <a:srgbClr val="C0C0C0"/>
                  </a:outerShdw>
                </a:effectLst>
                <a:latin typeface="Times New Roman" pitchFamily="18" charset="0"/>
                <a:cs typeface="Times New Roman" pitchFamily="18" charset="0"/>
              </a:rPr>
              <a:t>2017</a:t>
            </a:r>
            <a:r>
              <a:rPr lang="en-US" sz="2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ru-RU" sz="28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рік</a:t>
            </a:r>
            <a:r>
              <a:rPr lang="en-US" sz="2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endParaRPr lang="uk-UA" sz="28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defRPr/>
            </a:pPr>
            <a:endParaRPr lang="ru-RU" sz="28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a:defRPr/>
            </a:pPr>
            <a:r>
              <a:rPr lang="ru-RU" sz="1200" b="1" dirty="0">
                <a:solidFill>
                  <a:srgbClr val="FF0000"/>
                </a:solidFill>
                <a:effectLst>
                  <a:outerShdw blurRad="38100" dist="38100" dir="2700000" algn="tl">
                    <a:srgbClr val="C0C0C0"/>
                  </a:outerShdw>
                </a:effectLst>
                <a:latin typeface="Times New Roman" pitchFamily="18" charset="0"/>
                <a:cs typeface="Times New Roman" pitchFamily="18" charset="0"/>
              </a:rPr>
              <a:t>_____________________________________________________________________________________________</a:t>
            </a:r>
          </a:p>
          <a:p>
            <a:pPr algn="ctr">
              <a:defRPr/>
            </a:pPr>
            <a:endParaRPr lang="ru-RU" sz="2800" b="1" dirty="0">
              <a:solidFill>
                <a:srgbClr val="002060"/>
              </a:solidFill>
              <a:effectLst>
                <a:outerShdw blurRad="38100" dist="38100" dir="2700000" algn="tl">
                  <a:srgbClr val="C0C0C0"/>
                </a:outerShdw>
              </a:effectLst>
              <a:latin typeface="Times New Roman" pitchFamily="18" charset="0"/>
              <a:cs typeface="Times New Roman" pitchFamily="18" charset="0"/>
            </a:endParaRPr>
          </a:p>
          <a:p>
            <a:pPr algn="ctr">
              <a:defRPr/>
            </a:pPr>
            <a:r>
              <a:rPr lang="ru-RU" sz="2800" b="1" dirty="0" err="1">
                <a:solidFill>
                  <a:srgbClr val="000066"/>
                </a:solidFill>
                <a:effectLst>
                  <a:outerShdw blurRad="38100" dist="38100" dir="2700000" algn="tl">
                    <a:srgbClr val="C0C0C0"/>
                  </a:outerShdw>
                </a:effectLst>
                <a:latin typeface="Times New Roman" pitchFamily="18" charset="0"/>
                <a:cs typeface="Times New Roman" pitchFamily="18" charset="0"/>
              </a:rPr>
              <a:t>Управління</a:t>
            </a:r>
            <a:r>
              <a:rPr lang="ru-RU" sz="2800" b="1" dirty="0">
                <a:solidFill>
                  <a:srgbClr val="000066"/>
                </a:solidFill>
                <a:effectLst>
                  <a:outerShdw blurRad="38100" dist="38100" dir="2700000" algn="tl">
                    <a:srgbClr val="C0C0C0"/>
                  </a:outerShdw>
                </a:effectLst>
                <a:latin typeface="Times New Roman" pitchFamily="18" charset="0"/>
                <a:cs typeface="Times New Roman" pitchFamily="18" charset="0"/>
              </a:rPr>
              <a:t> </a:t>
            </a:r>
            <a:r>
              <a:rPr lang="ru-RU" sz="2800" b="1" dirty="0" err="1">
                <a:solidFill>
                  <a:srgbClr val="000066"/>
                </a:solidFill>
                <a:effectLst>
                  <a:outerShdw blurRad="38100" dist="38100" dir="2700000" algn="tl">
                    <a:srgbClr val="C0C0C0"/>
                  </a:outerShdw>
                </a:effectLst>
                <a:latin typeface="Times New Roman" pitchFamily="18" charset="0"/>
                <a:cs typeface="Times New Roman" pitchFamily="18" charset="0"/>
              </a:rPr>
              <a:t>безпечності</a:t>
            </a:r>
            <a:r>
              <a:rPr lang="ru-RU" sz="2800" b="1" dirty="0">
                <a:solidFill>
                  <a:srgbClr val="000066"/>
                </a:solidFill>
                <a:effectLst>
                  <a:outerShdw blurRad="38100" dist="38100" dir="2700000" algn="tl">
                    <a:srgbClr val="C0C0C0"/>
                  </a:outerShdw>
                </a:effectLst>
                <a:latin typeface="Times New Roman" pitchFamily="18" charset="0"/>
                <a:cs typeface="Times New Roman" pitchFamily="18" charset="0"/>
              </a:rPr>
              <a:t> </a:t>
            </a:r>
            <a:r>
              <a:rPr lang="ru-RU" sz="2800" b="1" dirty="0" err="1">
                <a:solidFill>
                  <a:srgbClr val="000066"/>
                </a:solidFill>
                <a:effectLst>
                  <a:outerShdw blurRad="38100" dist="38100" dir="2700000" algn="tl">
                    <a:srgbClr val="C0C0C0"/>
                  </a:outerShdw>
                </a:effectLst>
                <a:latin typeface="Times New Roman" pitchFamily="18" charset="0"/>
                <a:cs typeface="Times New Roman" pitchFamily="18" charset="0"/>
              </a:rPr>
              <a:t>харчових</a:t>
            </a:r>
            <a:r>
              <a:rPr lang="ru-RU" sz="2800" b="1" dirty="0">
                <a:solidFill>
                  <a:srgbClr val="000066"/>
                </a:solidFill>
                <a:effectLst>
                  <a:outerShdw blurRad="38100" dist="38100" dir="2700000" algn="tl">
                    <a:srgbClr val="C0C0C0"/>
                  </a:outerShdw>
                </a:effectLst>
                <a:latin typeface="Times New Roman" pitchFamily="18" charset="0"/>
                <a:cs typeface="Times New Roman" pitchFamily="18" charset="0"/>
              </a:rPr>
              <a:t> </a:t>
            </a:r>
            <a:r>
              <a:rPr lang="ru-RU" sz="2800" b="1" dirty="0" err="1">
                <a:solidFill>
                  <a:srgbClr val="000066"/>
                </a:solidFill>
                <a:effectLst>
                  <a:outerShdw blurRad="38100" dist="38100" dir="2700000" algn="tl">
                    <a:srgbClr val="C0C0C0"/>
                  </a:outerShdw>
                </a:effectLst>
                <a:latin typeface="Times New Roman" pitchFamily="18" charset="0"/>
                <a:cs typeface="Times New Roman" pitchFamily="18" charset="0"/>
              </a:rPr>
              <a:t>продуктів</a:t>
            </a:r>
            <a:r>
              <a:rPr lang="ru-RU" sz="2800" b="1" dirty="0">
                <a:solidFill>
                  <a:srgbClr val="000066"/>
                </a:solidFill>
                <a:effectLst>
                  <a:outerShdw blurRad="38100" dist="38100" dir="2700000" algn="tl">
                    <a:srgbClr val="C0C0C0"/>
                  </a:outerShdw>
                </a:effectLst>
                <a:latin typeface="Times New Roman" pitchFamily="18" charset="0"/>
                <a:cs typeface="Times New Roman" pitchFamily="18" charset="0"/>
              </a:rPr>
              <a:t> та </a:t>
            </a:r>
            <a:r>
              <a:rPr lang="ru-RU" sz="28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ветеринарії</a:t>
            </a:r>
            <a:endParaRPr lang="ru-RU" sz="2800" b="1" dirty="0">
              <a:solidFill>
                <a:srgbClr val="000066"/>
              </a:solidFill>
              <a:effectLst>
                <a:outerShdw blurRad="38100" dist="38100" dir="2700000" algn="tl">
                  <a:srgbClr val="C0C0C0"/>
                </a:outerShdw>
              </a:effectLst>
              <a:latin typeface="Times New Roman" pitchFamily="18" charset="0"/>
              <a:cs typeface="Times New Roman" pitchFamily="18" charset="0"/>
            </a:endParaRPr>
          </a:p>
          <a:p>
            <a:pPr algn="ctr">
              <a:defRPr/>
            </a:pPr>
            <a:endParaRPr lang="ru-RU" sz="2800" b="1" dirty="0">
              <a:solidFill>
                <a:srgbClr val="002060"/>
              </a:solidFill>
              <a:effectLst>
                <a:outerShdw blurRad="38100" dist="38100" dir="2700000" algn="tl">
                  <a:srgbClr val="C0C0C0"/>
                </a:outerShdw>
              </a:effectLst>
              <a:latin typeface="Times New Roman" pitchFamily="18" charset="0"/>
              <a:cs typeface="Times New Roman" pitchFamily="18" charset="0"/>
            </a:endParaRPr>
          </a:p>
          <a:p>
            <a:pPr algn="ctr">
              <a:defRPr/>
            </a:pPr>
            <a:endParaRPr lang="ru-RU" sz="2800" b="1" dirty="0">
              <a:solidFill>
                <a:srgbClr val="002060"/>
              </a:solidFill>
              <a:effectLst>
                <a:outerShdw blurRad="38100" dist="38100" dir="2700000" algn="tl">
                  <a:srgbClr val="C0C0C0"/>
                </a:outerShdw>
              </a:effectLst>
              <a:latin typeface="Times New Roman" pitchFamily="18" charset="0"/>
              <a:cs typeface="Times New Roman" pitchFamily="18" charset="0"/>
            </a:endParaRPr>
          </a:p>
          <a:p>
            <a:pPr algn="ctr">
              <a:defRPr/>
            </a:pPr>
            <a:r>
              <a:rPr lang="ru-RU" sz="2000" b="1" dirty="0" err="1">
                <a:solidFill>
                  <a:srgbClr val="FF0000"/>
                </a:solidFill>
                <a:effectLst>
                  <a:outerShdw blurRad="38100" dist="38100" dir="2700000" algn="tl">
                    <a:srgbClr val="C0C0C0"/>
                  </a:outerShdw>
                </a:effectLst>
                <a:latin typeface="Times New Roman" pitchFamily="18" charset="0"/>
                <a:cs typeface="Times New Roman" pitchFamily="18" charset="0"/>
              </a:rPr>
              <a:t>Вінниця</a:t>
            </a:r>
            <a:r>
              <a:rPr lang="ru-RU" sz="2000" b="1" dirty="0">
                <a:solidFill>
                  <a:srgbClr val="FF0000"/>
                </a:solidFill>
                <a:effectLst>
                  <a:outerShdw blurRad="38100" dist="38100" dir="2700000" algn="tl">
                    <a:srgbClr val="C0C0C0"/>
                  </a:outerShdw>
                </a:effectLst>
                <a:latin typeface="Times New Roman" pitchFamily="18" charset="0"/>
                <a:cs typeface="Times New Roman" pitchFamily="18" charset="0"/>
              </a:rPr>
              <a:t> 2017 р. </a:t>
            </a:r>
            <a:endParaRPr lang="uk-UA" sz="20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5" name="Rectangle 2"/>
          <p:cNvSpPr txBox="1">
            <a:spLocks noChangeArrowheads="1"/>
          </p:cNvSpPr>
          <p:nvPr/>
        </p:nvSpPr>
        <p:spPr bwMode="auto">
          <a:xfrm>
            <a:off x="5857884" y="428604"/>
            <a:ext cx="3081327" cy="1525576"/>
          </a:xfrm>
          <a:prstGeom prst="rect">
            <a:avLst/>
          </a:prstGeom>
          <a:noFill/>
          <a:ln w="9525">
            <a:noFill/>
            <a:miter lim="800000"/>
            <a:headEnd/>
            <a:tailEnd/>
          </a:ln>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ru-RU" sz="2000" dirty="0" smtClean="0">
                <a:solidFill>
                  <a:schemeClr val="hlink"/>
                </a:solidFill>
                <a:effectLst>
                  <a:outerShdw blurRad="38100" dist="38100" dir="2700000" algn="tl">
                    <a:srgbClr val="000000"/>
                  </a:outerShdw>
                </a:effectLst>
              </a:rPr>
              <a:t>«</a:t>
            </a:r>
            <a:r>
              <a:rPr lang="uk-UA" sz="2000" dirty="0" smtClean="0">
                <a:solidFill>
                  <a:schemeClr val="hlink"/>
                </a:solidFill>
                <a:effectLst>
                  <a:outerShdw blurRad="38100" dist="38100" dir="2700000" algn="tl">
                    <a:srgbClr val="000000"/>
                  </a:outerShdw>
                </a:effectLst>
              </a:rPr>
              <a:t>Медицина оберігає людину, ветеринарна медицина – людство</a:t>
            </a:r>
            <a:r>
              <a:rPr lang="ru-RU" sz="2000" dirty="0" smtClean="0">
                <a:solidFill>
                  <a:schemeClr val="hlink"/>
                </a:solidFill>
                <a:effectLst>
                  <a:outerShdw blurRad="38100" dist="38100" dir="2700000" algn="tl">
                    <a:srgbClr val="000000"/>
                  </a:outerShdw>
                </a:effectLst>
              </a:rPr>
              <a:t>»</a:t>
            </a:r>
            <a:r>
              <a:rPr lang="en-US" sz="2000" dirty="0" smtClean="0">
                <a:solidFill>
                  <a:schemeClr val="hlink"/>
                </a:solidFill>
                <a:effectLst>
                  <a:outerShdw blurRad="38100" dist="38100" dir="2700000" algn="tl">
                    <a:srgbClr val="000000"/>
                  </a:outerShdw>
                </a:effectLst>
              </a:rPr>
              <a:t/>
            </a:r>
            <a:br>
              <a:rPr lang="en-US" sz="2000" dirty="0" smtClean="0">
                <a:solidFill>
                  <a:schemeClr val="hlink"/>
                </a:solidFill>
                <a:effectLst>
                  <a:outerShdw blurRad="38100" dist="38100" dir="2700000" algn="tl">
                    <a:srgbClr val="000000"/>
                  </a:outerShdw>
                </a:effectLst>
              </a:rPr>
            </a:br>
            <a:endParaRPr lang="en-US" sz="2000" dirty="0" smtClean="0">
              <a:solidFill>
                <a:schemeClr val="hlink"/>
              </a:solidFill>
              <a:effectLst>
                <a:outerShdw blurRad="38100" dist="38100" dir="2700000" algn="tl">
                  <a:srgbClr val="000000"/>
                </a:outerShdw>
              </a:effectLst>
            </a:endParaRPr>
          </a:p>
          <a:p>
            <a:pPr algn="r">
              <a:defRPr/>
            </a:pPr>
            <a:r>
              <a:rPr lang="uk-UA" sz="2000" dirty="0" smtClean="0">
                <a:solidFill>
                  <a:schemeClr val="hlink"/>
                </a:solidFill>
                <a:effectLst>
                  <a:outerShdw blurRad="38100" dist="38100" dir="2700000" algn="tl">
                    <a:srgbClr val="000000"/>
                  </a:outerShdw>
                </a:effectLst>
              </a:rPr>
              <a:t>С.С. </a:t>
            </a:r>
            <a:r>
              <a:rPr lang="uk-UA" sz="2000" dirty="0" err="1" smtClean="0">
                <a:solidFill>
                  <a:schemeClr val="hlink"/>
                </a:solidFill>
                <a:effectLst>
                  <a:outerShdw blurRad="38100" dist="38100" dir="2700000" algn="tl">
                    <a:srgbClr val="000000"/>
                  </a:outerShdw>
                </a:effectLst>
              </a:rPr>
              <a:t>Євсеєнко</a:t>
            </a:r>
            <a:endParaRPr lang="uk-UA" sz="2000" dirty="0" smtClean="0">
              <a:solidFill>
                <a:srgbClr val="000099"/>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107950" y="115888"/>
            <a:ext cx="8928100" cy="87947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З початку 2017 року в Україні зареєстровано </a:t>
            </a:r>
            <a:r>
              <a:rPr lang="uk-UA" sz="2800" b="1" dirty="0">
                <a:solidFill>
                  <a:srgbClr val="FF0000"/>
                </a:solidFill>
                <a:latin typeface="Times New Roman" pitchFamily="18" charset="0"/>
                <a:cs typeface="Times New Roman" pitchFamily="18" charset="0"/>
              </a:rPr>
              <a:t>44</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випадки захворювання в </a:t>
            </a:r>
            <a:r>
              <a:rPr lang="uk-UA" sz="2800" b="1" dirty="0">
                <a:solidFill>
                  <a:srgbClr val="FF0000"/>
                </a:solidFill>
                <a:latin typeface="Times New Roman" pitchFamily="18" charset="0"/>
                <a:cs typeface="Times New Roman" pitchFamily="18" charset="0"/>
              </a:rPr>
              <a:t>18</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областях.</a:t>
            </a:r>
          </a:p>
        </p:txBody>
      </p:sp>
      <p:graphicFrame>
        <p:nvGraphicFramePr>
          <p:cNvPr id="3090" name="Object 18"/>
          <p:cNvGraphicFramePr>
            <a:graphicFrameLocks noChangeAspect="1"/>
          </p:cNvGraphicFramePr>
          <p:nvPr/>
        </p:nvGraphicFramePr>
        <p:xfrm>
          <a:off x="1258888" y="1125538"/>
          <a:ext cx="6626225" cy="5565775"/>
        </p:xfrm>
        <a:graphic>
          <a:graphicData uri="http://schemas.openxmlformats.org/presentationml/2006/ole">
            <p:oleObj spid="_x0000_s3090" name="PDF" r:id="rId3" imgW="0" imgH="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7" name="Picture 2" descr="C:\Users\Admin\Desktop\Новая папка (2)\main.jpg"/>
          <p:cNvPicPr>
            <a:picLocks noChangeAspect="1" noChangeArrowheads="1"/>
          </p:cNvPicPr>
          <p:nvPr/>
        </p:nvPicPr>
        <p:blipFill>
          <a:blip r:embed="rId2" cstate="print"/>
          <a:srcRect/>
          <a:stretch>
            <a:fillRect/>
          </a:stretch>
        </p:blipFill>
        <p:spPr bwMode="auto">
          <a:xfrm>
            <a:off x="611188" y="1628775"/>
            <a:ext cx="3648075" cy="2736850"/>
          </a:xfrm>
          <a:prstGeom prst="rect">
            <a:avLst/>
          </a:prstGeom>
          <a:noFill/>
          <a:ln w="9525">
            <a:noFill/>
            <a:miter lim="800000"/>
            <a:headEnd/>
            <a:tailEnd/>
          </a:ln>
        </p:spPr>
      </p:pic>
      <p:pic>
        <p:nvPicPr>
          <p:cNvPr id="24578" name="Picture 4" descr="C:\Users\Admin\Desktop\Новая папка (2)\4ac4d93a4b1fd09c906f3bbc51fdac34.jpg"/>
          <p:cNvPicPr>
            <a:picLocks noChangeAspect="1" noChangeArrowheads="1"/>
          </p:cNvPicPr>
          <p:nvPr/>
        </p:nvPicPr>
        <p:blipFill>
          <a:blip r:embed="rId3" cstate="print"/>
          <a:srcRect/>
          <a:stretch>
            <a:fillRect/>
          </a:stretch>
        </p:blipFill>
        <p:spPr bwMode="auto">
          <a:xfrm>
            <a:off x="4859338" y="1628775"/>
            <a:ext cx="3667125" cy="2736850"/>
          </a:xfrm>
          <a:prstGeom prst="rect">
            <a:avLst/>
          </a:prstGeom>
          <a:noFill/>
          <a:ln w="9525">
            <a:noFill/>
            <a:miter lim="800000"/>
            <a:headEnd/>
            <a:tailEnd/>
          </a:ln>
        </p:spPr>
      </p:pic>
      <p:sp>
        <p:nvSpPr>
          <p:cNvPr id="6" name="Скругленный прямоугольник 5"/>
          <p:cNvSpPr/>
          <p:nvPr/>
        </p:nvSpPr>
        <p:spPr>
          <a:xfrm>
            <a:off x="93663" y="115888"/>
            <a:ext cx="8928100" cy="13684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Дана хвороба захворювання несе за собою великі економічні збитки із-за заборони торгівлі продукцією свинарства.</a:t>
            </a:r>
          </a:p>
        </p:txBody>
      </p:sp>
      <p:pic>
        <p:nvPicPr>
          <p:cNvPr id="24580" name="Picture 3" descr="C:\Users\Admin\Desktop\Новая папка (2)\348767_s1.jpg"/>
          <p:cNvPicPr>
            <a:picLocks noChangeAspect="1" noChangeArrowheads="1"/>
          </p:cNvPicPr>
          <p:nvPr/>
        </p:nvPicPr>
        <p:blipFill>
          <a:blip r:embed="rId4" cstate="print"/>
          <a:srcRect/>
          <a:stretch>
            <a:fillRect/>
          </a:stretch>
        </p:blipFill>
        <p:spPr bwMode="auto">
          <a:xfrm>
            <a:off x="2281238" y="3967163"/>
            <a:ext cx="4552950" cy="284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107950" y="115888"/>
            <a:ext cx="8928100" cy="5762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Заходи профілактики:</a:t>
            </a:r>
          </a:p>
        </p:txBody>
      </p:sp>
      <p:sp>
        <p:nvSpPr>
          <p:cNvPr id="8" name="Скругленный прямоугольник 7"/>
          <p:cNvSpPr/>
          <p:nvPr/>
        </p:nvSpPr>
        <p:spPr>
          <a:xfrm>
            <a:off x="107950" y="1196975"/>
            <a:ext cx="8928100" cy="1439863"/>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Tx/>
              <a:buChar char="-"/>
              <a:defRPr/>
            </a:pPr>
            <a:r>
              <a:rPr lang="uk-UA" sz="2800" dirty="0">
                <a:solidFill>
                  <a:srgbClr val="000066"/>
                </a:solidFill>
                <a:latin typeface="Times New Roman" pitchFamily="18" charset="0"/>
                <a:cs typeface="Times New Roman" pitchFamily="18" charset="0"/>
              </a:rPr>
              <a:t> забезпечення </a:t>
            </a:r>
            <a:r>
              <a:rPr lang="uk-UA" sz="2800" dirty="0" err="1">
                <a:solidFill>
                  <a:srgbClr val="000066"/>
                </a:solidFill>
                <a:latin typeface="Times New Roman" pitchFamily="18" charset="0"/>
                <a:cs typeface="Times New Roman" pitchFamily="18" charset="0"/>
              </a:rPr>
              <a:t>біобезпеки</a:t>
            </a:r>
            <a:r>
              <a:rPr lang="uk-UA" sz="2800" dirty="0">
                <a:solidFill>
                  <a:srgbClr val="000066"/>
                </a:solidFill>
                <a:latin typeface="Times New Roman" pitchFamily="18" charset="0"/>
                <a:cs typeface="Times New Roman" pitchFamily="18" charset="0"/>
              </a:rPr>
              <a:t> у </a:t>
            </a:r>
            <a:r>
              <a:rPr lang="uk-UA" sz="2800" dirty="0" err="1">
                <a:solidFill>
                  <a:srgbClr val="000066"/>
                </a:solidFill>
                <a:latin typeface="Times New Roman" pitchFamily="18" charset="0"/>
                <a:cs typeface="Times New Roman" pitchFamily="18" charset="0"/>
              </a:rPr>
              <a:t>свиногосподарствах</a:t>
            </a:r>
            <a:r>
              <a:rPr lang="uk-UA" sz="2800" dirty="0">
                <a:solidFill>
                  <a:srgbClr val="000066"/>
                </a:solidFill>
                <a:latin typeface="Times New Roman" pitchFamily="18" charset="0"/>
                <a:cs typeface="Times New Roman" pitchFamily="18" charset="0"/>
              </a:rPr>
              <a:t> незалежно від форми власності;</a:t>
            </a:r>
          </a:p>
        </p:txBody>
      </p:sp>
      <p:sp>
        <p:nvSpPr>
          <p:cNvPr id="12" name="Скругленный прямоугольник 11"/>
          <p:cNvSpPr/>
          <p:nvPr/>
        </p:nvSpPr>
        <p:spPr>
          <a:xfrm>
            <a:off x="107950" y="2997200"/>
            <a:ext cx="8928100" cy="1511300"/>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Tx/>
              <a:buChar char="-"/>
              <a:defRPr/>
            </a:pPr>
            <a:r>
              <a:rPr lang="uk-UA" sz="2800" dirty="0">
                <a:solidFill>
                  <a:srgbClr val="000066"/>
                </a:solidFill>
                <a:latin typeface="Times New Roman" pitchFamily="18" charset="0"/>
                <a:cs typeface="Times New Roman" pitchFamily="18" charset="0"/>
              </a:rPr>
              <a:t> згодовування свиням термічно оброблених кормів та харчових відходів;</a:t>
            </a:r>
          </a:p>
        </p:txBody>
      </p:sp>
      <p:sp>
        <p:nvSpPr>
          <p:cNvPr id="16" name="Скругленный прямоугольник 15"/>
          <p:cNvSpPr/>
          <p:nvPr/>
        </p:nvSpPr>
        <p:spPr>
          <a:xfrm>
            <a:off x="107950" y="4868863"/>
            <a:ext cx="8928100" cy="14398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Tx/>
              <a:buChar char="-"/>
              <a:defRPr/>
            </a:pPr>
            <a:r>
              <a:rPr lang="uk-UA" sz="2800" dirty="0">
                <a:solidFill>
                  <a:srgbClr val="000066"/>
                </a:solidFill>
                <a:latin typeface="Times New Roman" pitchFamily="18" charset="0"/>
                <a:cs typeface="Times New Roman" pitchFamily="18" charset="0"/>
              </a:rPr>
              <a:t> не проводити закупівлю живих в свиней та кормів в зонах неблагополучних по АЧС;</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кругленный прямоугольник 7"/>
          <p:cNvSpPr/>
          <p:nvPr/>
        </p:nvSpPr>
        <p:spPr>
          <a:xfrm>
            <a:off x="107950" y="863600"/>
            <a:ext cx="8928100" cy="1341438"/>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rgbClr val="000066"/>
                </a:solidFill>
                <a:latin typeface="Times New Roman" pitchFamily="18" charset="0"/>
                <a:cs typeface="Times New Roman" pitchFamily="18" charset="0"/>
              </a:rPr>
              <a:t>- ізоляція свиней, що вільно утримуються (вигульні майданчики, обори, випас);</a:t>
            </a:r>
          </a:p>
        </p:txBody>
      </p:sp>
      <p:sp>
        <p:nvSpPr>
          <p:cNvPr id="12" name="Скругленный прямоугольник 11"/>
          <p:cNvSpPr/>
          <p:nvPr/>
        </p:nvSpPr>
        <p:spPr>
          <a:xfrm>
            <a:off x="107950" y="2420938"/>
            <a:ext cx="8928100" cy="1728787"/>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rgbClr val="000066"/>
                </a:solidFill>
                <a:latin typeface="Times New Roman" pitchFamily="18" charset="0"/>
                <a:cs typeface="Times New Roman" pitchFamily="18" charset="0"/>
              </a:rPr>
              <a:t>- проведення роз’яснювальної роботи серед суб’єктів господарювання та населення щодо африканської чуми свиней.</a:t>
            </a:r>
          </a:p>
        </p:txBody>
      </p:sp>
      <p:sp>
        <p:nvSpPr>
          <p:cNvPr id="17" name="Скругленный прямоугольник 16"/>
          <p:cNvSpPr/>
          <p:nvPr/>
        </p:nvSpPr>
        <p:spPr>
          <a:xfrm>
            <a:off x="107950" y="115888"/>
            <a:ext cx="8928100" cy="5762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Заходи профілактики:</a:t>
            </a:r>
          </a:p>
        </p:txBody>
      </p:sp>
      <p:pic>
        <p:nvPicPr>
          <p:cNvPr id="26628" name="Picture 7" descr="20150827_173412"/>
          <p:cNvPicPr>
            <a:picLocks noChangeAspect="1" noChangeArrowheads="1"/>
          </p:cNvPicPr>
          <p:nvPr/>
        </p:nvPicPr>
        <p:blipFill>
          <a:blip r:embed="rId2" cstate="print"/>
          <a:srcRect/>
          <a:stretch>
            <a:fillRect/>
          </a:stretch>
        </p:blipFill>
        <p:spPr bwMode="auto">
          <a:xfrm>
            <a:off x="1100138" y="4292600"/>
            <a:ext cx="2895600" cy="2493963"/>
          </a:xfrm>
          <a:prstGeom prst="rect">
            <a:avLst/>
          </a:prstGeom>
          <a:noFill/>
          <a:ln w="9525">
            <a:noFill/>
            <a:miter lim="800000"/>
            <a:headEnd/>
            <a:tailEnd/>
          </a:ln>
        </p:spPr>
      </p:pic>
      <p:pic>
        <p:nvPicPr>
          <p:cNvPr id="26629" name="Picture 8" descr="20150917_205422"/>
          <p:cNvPicPr>
            <a:picLocks noChangeAspect="1" noChangeArrowheads="1"/>
          </p:cNvPicPr>
          <p:nvPr/>
        </p:nvPicPr>
        <p:blipFill>
          <a:blip r:embed="rId3" cstate="print"/>
          <a:srcRect/>
          <a:stretch>
            <a:fillRect/>
          </a:stretch>
        </p:blipFill>
        <p:spPr bwMode="auto">
          <a:xfrm>
            <a:off x="4962525" y="4300538"/>
            <a:ext cx="289560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4" descr="C:\Users\Admin\Desktop\Новая папка (2)\1274012759_chickens_feeding.640.jpg"/>
          <p:cNvPicPr>
            <a:picLocks noChangeAspect="1" noChangeArrowheads="1"/>
          </p:cNvPicPr>
          <p:nvPr/>
        </p:nvPicPr>
        <p:blipFill>
          <a:blip r:embed="rId2" cstate="print"/>
          <a:srcRect/>
          <a:stretch>
            <a:fillRect/>
          </a:stretch>
        </p:blipFill>
        <p:spPr bwMode="auto">
          <a:xfrm>
            <a:off x="241300" y="3311525"/>
            <a:ext cx="3816350" cy="2349500"/>
          </a:xfrm>
          <a:prstGeom prst="rect">
            <a:avLst/>
          </a:prstGeom>
          <a:noFill/>
          <a:ln w="9525">
            <a:noFill/>
            <a:miter lim="800000"/>
            <a:headEnd/>
            <a:tailEnd/>
          </a:ln>
        </p:spPr>
      </p:pic>
      <p:pic>
        <p:nvPicPr>
          <p:cNvPr id="27650" name="Picture 6" descr="C:\Users\Admin\Desktop\Новая папка (2)\2_1691.jpg"/>
          <p:cNvPicPr>
            <a:picLocks noChangeAspect="1" noChangeArrowheads="1"/>
          </p:cNvPicPr>
          <p:nvPr/>
        </p:nvPicPr>
        <p:blipFill>
          <a:blip r:embed="rId3" cstate="print"/>
          <a:srcRect/>
          <a:stretch>
            <a:fillRect/>
          </a:stretch>
        </p:blipFill>
        <p:spPr bwMode="auto">
          <a:xfrm>
            <a:off x="5076825" y="3319463"/>
            <a:ext cx="3816350" cy="2333625"/>
          </a:xfrm>
          <a:prstGeom prst="rect">
            <a:avLst/>
          </a:prstGeom>
          <a:noFill/>
          <a:ln w="9525">
            <a:noFill/>
            <a:miter lim="800000"/>
            <a:headEnd/>
            <a:tailEnd/>
          </a:ln>
        </p:spPr>
      </p:pic>
      <p:pic>
        <p:nvPicPr>
          <p:cNvPr id="27651" name="Picture 5" descr="C:\Users\Admin\Desktop\Новая папка (2)\1200px-Salmonella_species_growing_on_XLD_agar_-_Showing_H2S_production.jpg"/>
          <p:cNvPicPr>
            <a:picLocks noChangeAspect="1" noChangeArrowheads="1"/>
          </p:cNvPicPr>
          <p:nvPr/>
        </p:nvPicPr>
        <p:blipFill>
          <a:blip r:embed="rId4" cstate="print"/>
          <a:srcRect/>
          <a:stretch>
            <a:fillRect/>
          </a:stretch>
        </p:blipFill>
        <p:spPr bwMode="auto">
          <a:xfrm>
            <a:off x="3419475" y="4508500"/>
            <a:ext cx="2305050" cy="2305050"/>
          </a:xfrm>
          <a:prstGeom prst="rect">
            <a:avLst/>
          </a:prstGeom>
          <a:noFill/>
          <a:ln w="9525">
            <a:noFill/>
            <a:miter lim="800000"/>
            <a:headEnd/>
            <a:tailEnd/>
          </a:ln>
        </p:spPr>
      </p:pic>
      <p:sp>
        <p:nvSpPr>
          <p:cNvPr id="6" name="Скругленный прямоугольник 5"/>
          <p:cNvSpPr/>
          <p:nvPr/>
        </p:nvSpPr>
        <p:spPr>
          <a:xfrm>
            <a:off x="107950" y="115888"/>
            <a:ext cx="8928100" cy="5762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0000"/>
              </a:lnSpc>
              <a:spcBef>
                <a:spcPts val="0"/>
              </a:spcBef>
              <a:spcAft>
                <a:spcPts val="0"/>
              </a:spcAft>
              <a:buFont typeface="Arial" pitchFamily="34" charset="0"/>
              <a:buNone/>
              <a:defRPr/>
            </a:pPr>
            <a:r>
              <a:rPr lang="uk-UA" sz="2800" dirty="0">
                <a:solidFill>
                  <a:schemeClr val="tx1"/>
                </a:solidFill>
                <a:latin typeface="Times New Roman" pitchFamily="18" charset="0"/>
                <a:cs typeface="Times New Roman" pitchFamily="18" charset="0"/>
              </a:rPr>
              <a:t>	</a:t>
            </a:r>
            <a:r>
              <a:rPr lang="uk-UA" sz="3600" b="1" dirty="0">
                <a:solidFill>
                  <a:srgbClr val="FF0000"/>
                </a:solidFill>
                <a:latin typeface="Times New Roman" pitchFamily="18" charset="0"/>
                <a:cs typeface="Times New Roman" pitchFamily="18" charset="0"/>
              </a:rPr>
              <a:t>САЛЬМОНЕЛЬОЗ ПТИЦІ</a:t>
            </a:r>
          </a:p>
        </p:txBody>
      </p:sp>
      <p:sp>
        <p:nvSpPr>
          <p:cNvPr id="9" name="Скругленный прямоугольник 8"/>
          <p:cNvSpPr/>
          <p:nvPr/>
        </p:nvSpPr>
        <p:spPr>
          <a:xfrm>
            <a:off x="100013" y="765175"/>
            <a:ext cx="8929687" cy="2376488"/>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10000"/>
              </a:lnSpc>
              <a:spcBef>
                <a:spcPts val="0"/>
              </a:spcBef>
              <a:spcAft>
                <a:spcPts val="0"/>
              </a:spcAft>
              <a:buFont typeface="Arial" pitchFamily="34" charset="0"/>
              <a:buNone/>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Сальмонельоз</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 гостре зоонозне інфекційне захворювання, яке спричиняється бактеріями роду </a:t>
            </a:r>
            <a:r>
              <a:rPr lang="uk-UA" sz="2800" b="1" dirty="0" err="1">
                <a:solidFill>
                  <a:srgbClr val="FF0000"/>
                </a:solidFill>
                <a:latin typeface="Times New Roman" pitchFamily="18" charset="0"/>
                <a:cs typeface="Times New Roman" pitchFamily="18" charset="0"/>
              </a:rPr>
              <a:t>Salmonella</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зустрічається в популяціях диких, синантропних, свійських птахів та становить загрозу для здоров’я людини.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100013" y="71438"/>
            <a:ext cx="8929687" cy="674211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252000" algn="just" fontAlgn="auto">
              <a:spcBef>
                <a:spcPts val="0"/>
              </a:spcBef>
              <a:spcAft>
                <a:spcPts val="0"/>
              </a:spcAft>
              <a:defRPr/>
            </a:pPr>
            <a:r>
              <a:rPr lang="uk-UA" sz="2800" dirty="0">
                <a:solidFill>
                  <a:srgbClr val="000066"/>
                </a:solidFill>
                <a:latin typeface="Times New Roman" pitchFamily="18" charset="0"/>
                <a:cs typeface="Times New Roman" pitchFamily="18" charset="0"/>
              </a:rPr>
              <a:t>З метою гармонізації вітчизняного законодавства до міжнародних стандартів, своєчасного проведення моніторингу захворювання окремих видів птиці на сальмонельоз, виявлення наявності сальмонел в усіх продуктах птахівництва на первинних етапах виробництва та сприяння виходу українських виробників продукції птахівництва на ринок </a:t>
            </a:r>
            <a:r>
              <a:rPr lang="uk-UA" sz="2800" dirty="0" smtClean="0">
                <a:solidFill>
                  <a:srgbClr val="000066"/>
                </a:solidFill>
                <a:latin typeface="Times New Roman" pitchFamily="18" charset="0"/>
                <a:cs typeface="Times New Roman" pitchFamily="18" charset="0"/>
              </a:rPr>
              <a:t>                    ЄС наказом  </a:t>
            </a:r>
            <a:r>
              <a:rPr lang="uk-UA" sz="2800" dirty="0">
                <a:solidFill>
                  <a:srgbClr val="000066"/>
                </a:solidFill>
                <a:latin typeface="Times New Roman" pitchFamily="18" charset="0"/>
                <a:cs typeface="Times New Roman" pitchFamily="18" charset="0"/>
              </a:rPr>
              <a:t>Головного державного інспектора ветеринарної медицини України від </a:t>
            </a:r>
            <a:r>
              <a:rPr lang="uk-UA" sz="2800" dirty="0" smtClean="0">
                <a:solidFill>
                  <a:srgbClr val="000066"/>
                </a:solidFill>
                <a:latin typeface="Times New Roman" pitchFamily="18" charset="0"/>
                <a:cs typeface="Times New Roman" pitchFamily="18" charset="0"/>
              </a:rPr>
              <a:t>27.12.2013                   </a:t>
            </a:r>
            <a:r>
              <a:rPr lang="uk-UA" sz="2800" dirty="0">
                <a:solidFill>
                  <a:srgbClr val="000066"/>
                </a:solidFill>
                <a:latin typeface="Times New Roman" pitchFamily="18" charset="0"/>
                <a:cs typeface="Times New Roman" pitchFamily="18" charset="0"/>
              </a:rPr>
              <a:t>№ 177 «Про затвердження програм контролю сальмонельозу птиці в Україні на 2014-2018 роки» затверджено </a:t>
            </a:r>
            <a:r>
              <a:rPr lang="uk-UA" sz="2800" b="1" dirty="0">
                <a:solidFill>
                  <a:srgbClr val="FF0000"/>
                </a:solidFill>
                <a:latin typeface="Times New Roman" pitchFamily="18" charset="0"/>
                <a:cs typeface="Times New Roman" pitchFamily="18" charset="0"/>
              </a:rPr>
              <a:t>програми контролю сальмонельозу птиці - курей несучок, птиці – бройлерів, племінної птиці, індиків в </a:t>
            </a:r>
            <a:r>
              <a:rPr lang="uk-UA" sz="2800" b="1" dirty="0" err="1">
                <a:solidFill>
                  <a:srgbClr val="FF0000"/>
                </a:solidFill>
                <a:latin typeface="Times New Roman" pitchFamily="18" charset="0"/>
                <a:cs typeface="Times New Roman" pitchFamily="18" charset="0"/>
              </a:rPr>
              <a:t>птахогосподарствах</a:t>
            </a:r>
            <a:r>
              <a:rPr lang="uk-UA" sz="2800" b="1" dirty="0">
                <a:solidFill>
                  <a:srgbClr val="FF0000"/>
                </a:solidFill>
                <a:latin typeface="Times New Roman" pitchFamily="18" charset="0"/>
                <a:cs typeface="Times New Roman" pitchFamily="18" charset="0"/>
              </a:rPr>
              <a:t> України на 2014-2018 роки. </a:t>
            </a:r>
            <a:endParaRPr lang="uk-UA"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Подзаголовок 2"/>
          <p:cNvSpPr>
            <a:spLocks noGrp="1"/>
          </p:cNvSpPr>
          <p:nvPr>
            <p:ph type="subTitle" idx="1"/>
          </p:nvPr>
        </p:nvSpPr>
        <p:spPr>
          <a:xfrm>
            <a:off x="-396875" y="3933825"/>
            <a:ext cx="9144000" cy="6858000"/>
          </a:xfrm>
        </p:spPr>
        <p:txBody>
          <a:bodyPr/>
          <a:lstStyle/>
          <a:p>
            <a:pPr algn="just" eaLnBrk="1" hangingPunct="1">
              <a:lnSpc>
                <a:spcPct val="120000"/>
              </a:lnSpc>
              <a:spcBef>
                <a:spcPct val="0"/>
              </a:spcBef>
            </a:pPr>
            <a:r>
              <a:rPr lang="uk-UA" smtClean="0">
                <a:solidFill>
                  <a:schemeClr val="tx1"/>
                </a:solidFill>
                <a:latin typeface="Times New Roman" pitchFamily="18" charset="0"/>
                <a:cs typeface="Times New Roman" pitchFamily="18" charset="0"/>
              </a:rPr>
              <a:t>		</a:t>
            </a:r>
            <a:endParaRPr lang="uk-UA" sz="3600" smtClean="0">
              <a:solidFill>
                <a:srgbClr val="898989"/>
              </a:solidFill>
            </a:endParaRPr>
          </a:p>
        </p:txBody>
      </p:sp>
      <p:sp>
        <p:nvSpPr>
          <p:cNvPr id="4" name="Скругленный прямоугольник 3"/>
          <p:cNvSpPr/>
          <p:nvPr/>
        </p:nvSpPr>
        <p:spPr>
          <a:xfrm>
            <a:off x="100013" y="115888"/>
            <a:ext cx="8929687" cy="1944687"/>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Arial" pitchFamily="34" charset="0"/>
              <a:buNone/>
              <a:defRPr/>
            </a:pPr>
            <a:r>
              <a:rPr lang="uk-UA" sz="2800" dirty="0">
                <a:solidFill>
                  <a:srgbClr val="000066"/>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В 2017 році моніторингові дослідження будуть проводитись відповідно до Плану лабораторно - діагностичних досліджень сальмонельозів в </a:t>
            </a:r>
            <a:r>
              <a:rPr lang="uk-UA" sz="2800" b="1" dirty="0" err="1">
                <a:solidFill>
                  <a:srgbClr val="FF0000"/>
                </a:solidFill>
                <a:latin typeface="Times New Roman" pitchFamily="18" charset="0"/>
                <a:cs typeface="Times New Roman" pitchFamily="18" charset="0"/>
              </a:rPr>
              <a:t>птахогосподарствах</a:t>
            </a:r>
            <a:r>
              <a:rPr lang="uk-UA" sz="2800" b="1" dirty="0">
                <a:solidFill>
                  <a:srgbClr val="FF0000"/>
                </a:solidFill>
                <a:latin typeface="Times New Roman" pitchFamily="18" charset="0"/>
                <a:cs typeface="Times New Roman" pitchFamily="18" charset="0"/>
              </a:rPr>
              <a:t> області.</a:t>
            </a:r>
          </a:p>
        </p:txBody>
      </p:sp>
      <p:pic>
        <p:nvPicPr>
          <p:cNvPr id="29699" name="Picture 2" descr="C:\Users\Admin\Desktop\Новая папка (2)\1483694511_2008-10-28-10.05.05.jpg"/>
          <p:cNvPicPr>
            <a:picLocks noChangeAspect="1" noChangeArrowheads="1"/>
          </p:cNvPicPr>
          <p:nvPr/>
        </p:nvPicPr>
        <p:blipFill>
          <a:blip r:embed="rId2" cstate="print"/>
          <a:srcRect/>
          <a:stretch>
            <a:fillRect/>
          </a:stretch>
        </p:blipFill>
        <p:spPr bwMode="auto">
          <a:xfrm>
            <a:off x="1323975" y="2314575"/>
            <a:ext cx="6481763"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100013" y="188913"/>
            <a:ext cx="8929687" cy="719137"/>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uk-UA" sz="3600" b="1" dirty="0">
                <a:solidFill>
                  <a:srgbClr val="FF0000"/>
                </a:solidFill>
                <a:latin typeface="Times New Roman" pitchFamily="18" charset="0"/>
                <a:cs typeface="Times New Roman" pitchFamily="18" charset="0"/>
              </a:rPr>
              <a:t>ГРИП ПТИЦІ</a:t>
            </a:r>
          </a:p>
        </p:txBody>
      </p:sp>
      <p:sp>
        <p:nvSpPr>
          <p:cNvPr id="6" name="Скругленный прямоугольник 5"/>
          <p:cNvSpPr/>
          <p:nvPr/>
        </p:nvSpPr>
        <p:spPr>
          <a:xfrm>
            <a:off x="100013" y="981075"/>
            <a:ext cx="8929687" cy="24479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90000"/>
              </a:lnSpc>
              <a:defRPr/>
            </a:pPr>
            <a:r>
              <a:rPr lang="uk-UA" sz="2800">
                <a:solidFill>
                  <a:schemeClr val="tx1"/>
                </a:solidFill>
                <a:latin typeface="Times New Roman" pitchFamily="18" charset="0"/>
                <a:cs typeface="Times New Roman" pitchFamily="18" charset="0"/>
              </a:rPr>
              <a:t>	</a:t>
            </a:r>
            <a:r>
              <a:rPr lang="uk-UA" sz="2800" b="1">
                <a:solidFill>
                  <a:srgbClr val="FF0000"/>
                </a:solidFill>
                <a:latin typeface="Times New Roman" pitchFamily="18" charset="0"/>
                <a:cs typeface="Times New Roman" pitchFamily="18" charset="0"/>
              </a:rPr>
              <a:t>Грип птиці </a:t>
            </a:r>
            <a:r>
              <a:rPr lang="uk-UA" sz="2800">
                <a:solidFill>
                  <a:srgbClr val="000066"/>
                </a:solidFill>
                <a:latin typeface="Times New Roman" pitchFamily="18" charset="0"/>
                <a:cs typeface="Times New Roman" pitchFamily="18" charset="0"/>
              </a:rPr>
              <a:t>- гостра контагіозна вірусна інфекція птахів, викликана  </a:t>
            </a:r>
            <a:r>
              <a:rPr lang="uk-UA" sz="2800" b="1">
                <a:solidFill>
                  <a:srgbClr val="FF0000"/>
                </a:solidFill>
                <a:latin typeface="Times New Roman" pitchFamily="18" charset="0"/>
                <a:cs typeface="Times New Roman" pitchFamily="18" charset="0"/>
              </a:rPr>
              <a:t>будь-яким  вірусом  грипу A:  субтипів H5 та H7.</a:t>
            </a:r>
            <a:endParaRPr lang="uk-UA" sz="2800">
              <a:solidFill>
                <a:srgbClr val="000066"/>
              </a:solidFill>
              <a:latin typeface="Times New Roman" pitchFamily="18" charset="0"/>
              <a:cs typeface="Times New Roman" pitchFamily="18" charset="0"/>
            </a:endParaRPr>
          </a:p>
        </p:txBody>
      </p:sp>
      <p:pic>
        <p:nvPicPr>
          <p:cNvPr id="30723" name="Picture 2" descr="C:\Users\Admin\Desktop\283418.jpeg"/>
          <p:cNvPicPr>
            <a:picLocks noChangeAspect="1" noChangeArrowheads="1"/>
          </p:cNvPicPr>
          <p:nvPr/>
        </p:nvPicPr>
        <p:blipFill>
          <a:blip r:embed="rId2" cstate="print"/>
          <a:srcRect/>
          <a:stretch>
            <a:fillRect/>
          </a:stretch>
        </p:blipFill>
        <p:spPr bwMode="auto">
          <a:xfrm>
            <a:off x="4960938" y="3573463"/>
            <a:ext cx="3932237" cy="3182937"/>
          </a:xfrm>
          <a:prstGeom prst="rect">
            <a:avLst/>
          </a:prstGeom>
          <a:noFill/>
          <a:ln w="9525">
            <a:noFill/>
            <a:miter lim="800000"/>
            <a:headEnd/>
            <a:tailEnd/>
          </a:ln>
        </p:spPr>
      </p:pic>
      <p:pic>
        <p:nvPicPr>
          <p:cNvPr id="30724" name="Picture 3" descr="C:\Users\Admin\Desktop\Новая папка (2)\630_360_1480527149-2305.jpg"/>
          <p:cNvPicPr>
            <a:picLocks noChangeAspect="1" noChangeArrowheads="1"/>
          </p:cNvPicPr>
          <p:nvPr/>
        </p:nvPicPr>
        <p:blipFill>
          <a:blip r:embed="rId3" cstate="print"/>
          <a:srcRect/>
          <a:stretch>
            <a:fillRect/>
          </a:stretch>
        </p:blipFill>
        <p:spPr bwMode="auto">
          <a:xfrm>
            <a:off x="250825" y="3573463"/>
            <a:ext cx="3889375" cy="318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Подзаголовок 2"/>
          <p:cNvSpPr>
            <a:spLocks noGrp="1"/>
          </p:cNvSpPr>
          <p:nvPr>
            <p:ph type="subTitle" idx="1"/>
          </p:nvPr>
        </p:nvSpPr>
        <p:spPr>
          <a:xfrm>
            <a:off x="-468313" y="3759200"/>
            <a:ext cx="9144001" cy="6858000"/>
          </a:xfrm>
        </p:spPr>
        <p:txBody>
          <a:bodyPr/>
          <a:lstStyle/>
          <a:p>
            <a:pPr algn="just" eaLnBrk="1" hangingPunct="1">
              <a:lnSpc>
                <a:spcPct val="90000"/>
              </a:lnSpc>
              <a:spcBef>
                <a:spcPct val="0"/>
              </a:spcBef>
            </a:pPr>
            <a:r>
              <a:rPr lang="uk-UA" sz="2700" smtClean="0">
                <a:solidFill>
                  <a:schemeClr val="tx1"/>
                </a:solidFill>
                <a:latin typeface="Times New Roman" pitchFamily="18" charset="0"/>
                <a:cs typeface="Times New Roman" pitchFamily="18" charset="0"/>
              </a:rPr>
              <a:t>	</a:t>
            </a:r>
            <a:endParaRPr lang="uk-UA" sz="2500" smtClean="0">
              <a:solidFill>
                <a:srgbClr val="898989"/>
              </a:solidFill>
            </a:endParaRPr>
          </a:p>
        </p:txBody>
      </p:sp>
      <p:pic>
        <p:nvPicPr>
          <p:cNvPr id="31746" name="Picture 2" descr="C:\Users\Admin\Desktop\Новая папка (2)\61.gif"/>
          <p:cNvPicPr>
            <a:picLocks noChangeAspect="1" noChangeArrowheads="1"/>
          </p:cNvPicPr>
          <p:nvPr/>
        </p:nvPicPr>
        <p:blipFill>
          <a:blip r:embed="rId2" cstate="print"/>
          <a:srcRect/>
          <a:stretch>
            <a:fillRect/>
          </a:stretch>
        </p:blipFill>
        <p:spPr bwMode="auto">
          <a:xfrm>
            <a:off x="4932363" y="4352925"/>
            <a:ext cx="3671887" cy="2389188"/>
          </a:xfrm>
          <a:prstGeom prst="rect">
            <a:avLst/>
          </a:prstGeom>
          <a:noFill/>
          <a:ln w="9525">
            <a:noFill/>
            <a:miter lim="800000"/>
            <a:headEnd/>
            <a:tailEnd/>
          </a:ln>
        </p:spPr>
      </p:pic>
      <p:pic>
        <p:nvPicPr>
          <p:cNvPr id="31747" name="Picture 2" descr="C:\Users\Admin\Desktop\Новая папка (2)\gibnut-pereletnye-pticy.jpg"/>
          <p:cNvPicPr>
            <a:picLocks noChangeAspect="1" noChangeArrowheads="1"/>
          </p:cNvPicPr>
          <p:nvPr/>
        </p:nvPicPr>
        <p:blipFill>
          <a:blip r:embed="rId3" cstate="print"/>
          <a:srcRect/>
          <a:stretch>
            <a:fillRect/>
          </a:stretch>
        </p:blipFill>
        <p:spPr bwMode="auto">
          <a:xfrm>
            <a:off x="611188" y="4333875"/>
            <a:ext cx="3652837" cy="2405063"/>
          </a:xfrm>
          <a:prstGeom prst="rect">
            <a:avLst/>
          </a:prstGeom>
          <a:noFill/>
          <a:ln w="9525">
            <a:noFill/>
            <a:miter lim="800000"/>
            <a:headEnd/>
            <a:tailEnd/>
          </a:ln>
        </p:spPr>
      </p:pic>
      <p:sp>
        <p:nvSpPr>
          <p:cNvPr id="8" name="Скругленный прямоугольник 7"/>
          <p:cNvSpPr/>
          <p:nvPr/>
        </p:nvSpPr>
        <p:spPr>
          <a:xfrm>
            <a:off x="100013" y="115888"/>
            <a:ext cx="8929687" cy="410527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До  грипу  сприйнятлива  домашня,  синантропна  та  дика перелітна птиця.</a:t>
            </a:r>
          </a:p>
          <a:p>
            <a:pPr algn="just">
              <a:defRPr/>
            </a:pPr>
            <a:r>
              <a:rPr lang="uk-UA" sz="2800" dirty="0">
                <a:solidFill>
                  <a:srgbClr val="000066"/>
                </a:solidFill>
                <a:latin typeface="Times New Roman" pitchFamily="18" charset="0"/>
                <a:cs typeface="Times New Roman" pitchFamily="18" charset="0"/>
              </a:rPr>
              <a:t>	Протягом 2016 року хвороба була зареєстрована в </a:t>
            </a:r>
            <a:r>
              <a:rPr lang="uk-UA" sz="2800" b="1" dirty="0">
                <a:solidFill>
                  <a:srgbClr val="FF0000"/>
                </a:solidFill>
                <a:latin typeface="Times New Roman" pitchFamily="18" charset="0"/>
                <a:cs typeface="Times New Roman" pitchFamily="18" charset="0"/>
              </a:rPr>
              <a:t>48</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країнах світу, </a:t>
            </a:r>
            <a:r>
              <a:rPr lang="uk-UA" sz="2800" b="1" dirty="0">
                <a:solidFill>
                  <a:srgbClr val="FF0000"/>
                </a:solidFill>
                <a:latin typeface="Times New Roman" pitchFamily="18" charset="0"/>
                <a:cs typeface="Times New Roman" pitchFamily="18" charset="0"/>
              </a:rPr>
              <a:t>20</a:t>
            </a:r>
            <a:r>
              <a:rPr lang="uk-UA" sz="2800" dirty="0">
                <a:solidFill>
                  <a:srgbClr val="000066"/>
                </a:solidFill>
                <a:latin typeface="Times New Roman" pitchFamily="18" charset="0"/>
                <a:cs typeface="Times New Roman" pitchFamily="18" charset="0"/>
              </a:rPr>
              <a:t> випадків зареєстровано в країнах Європи, із них </a:t>
            </a:r>
            <a:r>
              <a:rPr lang="uk-UA" sz="2800" b="1" dirty="0">
                <a:solidFill>
                  <a:srgbClr val="FF0000"/>
                </a:solidFill>
                <a:latin typeface="Times New Roman" pitchFamily="18" charset="0"/>
                <a:cs typeface="Times New Roman" pitchFamily="18" charset="0"/>
              </a:rPr>
              <a:t>5</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спалахів в Україні - </a:t>
            </a:r>
            <a:r>
              <a:rPr lang="uk-UA" sz="2800" b="1" dirty="0">
                <a:solidFill>
                  <a:srgbClr val="FF0000"/>
                </a:solidFill>
                <a:latin typeface="Times New Roman" pitchFamily="18" charset="0"/>
                <a:cs typeface="Times New Roman" pitchFamily="18" charset="0"/>
              </a:rPr>
              <a:t>4</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випадки в Херсонській області та </a:t>
            </a:r>
            <a:r>
              <a:rPr lang="uk-UA" sz="2800" b="1" dirty="0">
                <a:solidFill>
                  <a:srgbClr val="FF0000"/>
                </a:solidFill>
                <a:latin typeface="Times New Roman" pitchFamily="18" charset="0"/>
                <a:cs typeface="Times New Roman" pitchFamily="18" charset="0"/>
              </a:rPr>
              <a:t>1</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в Чернівецькій.</a:t>
            </a:r>
          </a:p>
          <a:p>
            <a:pPr algn="just">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Дана хвороба захворювання приносить великі економічні збитки із-за заборони торгівлі продуктами птахівництва.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107950" y="115888"/>
            <a:ext cx="8928100" cy="5762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None/>
              <a:defRPr/>
            </a:pPr>
            <a:r>
              <a:rPr lang="uk-UA" sz="2800" b="1" dirty="0">
                <a:solidFill>
                  <a:srgbClr val="FF0000"/>
                </a:solidFill>
                <a:latin typeface="Times New Roman" pitchFamily="18" charset="0"/>
                <a:cs typeface="Times New Roman" pitchFamily="18" charset="0"/>
              </a:rPr>
              <a:t>Профілактичні заходи з </a:t>
            </a:r>
            <a:r>
              <a:rPr lang="uk-UA" sz="2800" b="1" dirty="0" err="1">
                <a:solidFill>
                  <a:srgbClr val="FF0000"/>
                </a:solidFill>
                <a:latin typeface="Times New Roman" pitchFamily="18" charset="0"/>
                <a:cs typeface="Times New Roman" pitchFamily="18" charset="0"/>
              </a:rPr>
              <a:t>біобезпеки</a:t>
            </a:r>
            <a:endParaRPr lang="uk-UA" sz="2800" b="1" dirty="0">
              <a:solidFill>
                <a:srgbClr val="FF0000"/>
              </a:solidFill>
              <a:latin typeface="Times New Roman" pitchFamily="18" charset="0"/>
              <a:cs typeface="Times New Roman" pitchFamily="18" charset="0"/>
            </a:endParaRPr>
          </a:p>
        </p:txBody>
      </p:sp>
      <p:sp>
        <p:nvSpPr>
          <p:cNvPr id="5" name="Скругленный прямоугольник 4"/>
          <p:cNvSpPr/>
          <p:nvPr/>
        </p:nvSpPr>
        <p:spPr>
          <a:xfrm>
            <a:off x="107950" y="1412875"/>
            <a:ext cx="8928100" cy="11525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fontAlgn="auto">
              <a:spcBef>
                <a:spcPts val="0"/>
              </a:spcBef>
              <a:spcAft>
                <a:spcPts val="0"/>
              </a:spcAft>
              <a:buFontTx/>
              <a:buChar char="-"/>
              <a:defRPr/>
            </a:pPr>
            <a:r>
              <a:rPr lang="uk-UA" sz="2800" dirty="0">
                <a:solidFill>
                  <a:srgbClr val="000066"/>
                </a:solidFill>
                <a:latin typeface="Times New Roman" pitchFamily="18" charset="0"/>
                <a:cs typeface="Times New Roman" pitchFamily="18" charset="0"/>
              </a:rPr>
              <a:t>нагляд за клінічним станом птиці</a:t>
            </a:r>
            <a:r>
              <a:rPr lang="uk-UA" sz="2800" dirty="0">
                <a:solidFill>
                  <a:schemeClr val="tx1"/>
                </a:solidFill>
                <a:latin typeface="Times New Roman" pitchFamily="18" charset="0"/>
                <a:cs typeface="Times New Roman" pitchFamily="18" charset="0"/>
              </a:rPr>
              <a:t>;</a:t>
            </a:r>
          </a:p>
        </p:txBody>
      </p:sp>
      <p:sp>
        <p:nvSpPr>
          <p:cNvPr id="9" name="Скругленный прямоугольник 8"/>
          <p:cNvSpPr/>
          <p:nvPr/>
        </p:nvSpPr>
        <p:spPr>
          <a:xfrm>
            <a:off x="107950" y="2997200"/>
            <a:ext cx="8928100" cy="33115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fontAlgn="auto">
              <a:spcBef>
                <a:spcPts val="0"/>
              </a:spcBef>
              <a:spcAft>
                <a:spcPts val="0"/>
              </a:spcAft>
              <a:buFontTx/>
              <a:buChar char="-"/>
              <a:defRPr/>
            </a:pPr>
            <a:r>
              <a:rPr lang="uk-UA" sz="2800" dirty="0">
                <a:solidFill>
                  <a:srgbClr val="000066"/>
                </a:solidFill>
                <a:latin typeface="Times New Roman" pitchFamily="18" charset="0"/>
                <a:cs typeface="Times New Roman" pitchFamily="18" charset="0"/>
              </a:rPr>
              <a:t>проведення моніторингових  досліджень  щодо виявлення антитіл до вірусу грипу птиці та встановлення вірусу  грипу  серед різних видів    диких перелітних   та   синантропних   птахів, </a:t>
            </a:r>
            <a:r>
              <a:rPr lang="uk-UA" sz="2800" dirty="0" err="1">
                <a:solidFill>
                  <a:srgbClr val="000066"/>
                </a:solidFill>
                <a:latin typeface="Times New Roman" pitchFamily="18" charset="0"/>
                <a:cs typeface="Times New Roman" pitchFamily="18" charset="0"/>
              </a:rPr>
              <a:t>птахогосподарств</a:t>
            </a:r>
            <a:r>
              <a:rPr lang="uk-UA" sz="2800" dirty="0">
                <a:solidFill>
                  <a:srgbClr val="000066"/>
                </a:solidFill>
                <a:latin typeface="Times New Roman" pitchFamily="18" charset="0"/>
                <a:cs typeface="Times New Roman" pitchFamily="18" charset="0"/>
              </a:rPr>
              <a:t> та особистих селянських господарств, іншої птиці, яка утримується в неволі, тощо;</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кругленный прямоугольник 2"/>
          <p:cNvSpPr/>
          <p:nvPr/>
        </p:nvSpPr>
        <p:spPr>
          <a:xfrm>
            <a:off x="107950" y="115888"/>
            <a:ext cx="8928100" cy="2089150"/>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Державний контроль</a:t>
            </a:r>
            <a:r>
              <a:rPr lang="uk-UA" sz="2800" dirty="0">
                <a:solidFill>
                  <a:srgbClr val="000066"/>
                </a:solidFill>
                <a:latin typeface="Times New Roman" pitchFamily="18" charset="0"/>
                <a:cs typeface="Times New Roman" pitchFamily="18" charset="0"/>
              </a:rPr>
              <a:t> у сфері безпечності харчових продуктів та ветеринарії у Вінницькій області  здійснюють </a:t>
            </a:r>
            <a:r>
              <a:rPr lang="uk-UA" sz="2800" b="1" dirty="0">
                <a:solidFill>
                  <a:srgbClr val="FF0000"/>
                </a:solidFill>
                <a:latin typeface="Times New Roman" pitchFamily="18" charset="0"/>
                <a:cs typeface="Times New Roman" pitchFamily="18" charset="0"/>
              </a:rPr>
              <a:t>75</a:t>
            </a:r>
            <a:r>
              <a:rPr lang="uk-UA" sz="2800" dirty="0">
                <a:solidFill>
                  <a:srgbClr val="000066"/>
                </a:solidFill>
                <a:latin typeface="Times New Roman" pitchFamily="18" charset="0"/>
                <a:cs typeface="Times New Roman" pitchFamily="18" charset="0"/>
              </a:rPr>
              <a:t> інспекторів територіальних органів </a:t>
            </a:r>
            <a:r>
              <a:rPr lang="uk-UA" sz="2800" dirty="0" err="1">
                <a:solidFill>
                  <a:srgbClr val="000066"/>
                </a:solidFill>
                <a:latin typeface="Times New Roman" pitchFamily="18" charset="0"/>
                <a:cs typeface="Times New Roman" pitchFamily="18" charset="0"/>
              </a:rPr>
              <a:t>Держпродспоживслужби</a:t>
            </a:r>
            <a:r>
              <a:rPr lang="uk-UA" sz="2800" dirty="0">
                <a:solidFill>
                  <a:srgbClr val="000066"/>
                </a:solidFill>
                <a:latin typeface="Times New Roman" pitchFamily="18" charset="0"/>
                <a:cs typeface="Times New Roman" pitchFamily="18" charset="0"/>
              </a:rPr>
              <a:t>.</a:t>
            </a:r>
            <a:endParaRPr lang="uk-UA" sz="2800" dirty="0">
              <a:solidFill>
                <a:srgbClr val="000066"/>
              </a:solidFill>
            </a:endParaRPr>
          </a:p>
        </p:txBody>
      </p:sp>
      <p:pic>
        <p:nvPicPr>
          <p:cNvPr id="14338" name="Picture 4" descr="20151211_093735"/>
          <p:cNvPicPr>
            <a:picLocks noChangeAspect="1" noChangeArrowheads="1"/>
          </p:cNvPicPr>
          <p:nvPr/>
        </p:nvPicPr>
        <p:blipFill>
          <a:blip r:embed="rId2" cstate="print"/>
          <a:srcRect/>
          <a:stretch>
            <a:fillRect/>
          </a:stretch>
        </p:blipFill>
        <p:spPr bwMode="auto">
          <a:xfrm>
            <a:off x="107950" y="2787650"/>
            <a:ext cx="4383088" cy="3465513"/>
          </a:xfrm>
          <a:prstGeom prst="rect">
            <a:avLst/>
          </a:prstGeom>
          <a:noFill/>
          <a:ln w="9525">
            <a:noFill/>
            <a:miter lim="800000"/>
            <a:headEnd/>
            <a:tailEnd/>
          </a:ln>
        </p:spPr>
      </p:pic>
      <p:pic>
        <p:nvPicPr>
          <p:cNvPr id="14339" name="Picture 6" descr="DSC_0027"/>
          <p:cNvPicPr>
            <a:picLocks noChangeAspect="1" noChangeArrowheads="1"/>
          </p:cNvPicPr>
          <p:nvPr/>
        </p:nvPicPr>
        <p:blipFill>
          <a:blip r:embed="rId3" cstate="print"/>
          <a:srcRect/>
          <a:stretch>
            <a:fillRect/>
          </a:stretch>
        </p:blipFill>
        <p:spPr bwMode="auto">
          <a:xfrm>
            <a:off x="4652963" y="2781300"/>
            <a:ext cx="4383087"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107950" y="115888"/>
            <a:ext cx="8928100" cy="5762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None/>
              <a:defRPr/>
            </a:pPr>
            <a:r>
              <a:rPr lang="uk-UA" sz="2800" b="1" dirty="0">
                <a:solidFill>
                  <a:srgbClr val="FF0000"/>
                </a:solidFill>
                <a:latin typeface="Times New Roman" pitchFamily="18" charset="0"/>
                <a:cs typeface="Times New Roman" pitchFamily="18" charset="0"/>
              </a:rPr>
              <a:t>Профілактичні заходи з </a:t>
            </a:r>
            <a:r>
              <a:rPr lang="uk-UA" sz="2800" b="1" dirty="0" err="1">
                <a:solidFill>
                  <a:srgbClr val="FF0000"/>
                </a:solidFill>
                <a:latin typeface="Times New Roman" pitchFamily="18" charset="0"/>
                <a:cs typeface="Times New Roman" pitchFamily="18" charset="0"/>
              </a:rPr>
              <a:t>біобезпеки</a:t>
            </a:r>
            <a:endParaRPr lang="uk-UA" sz="2800" b="1" dirty="0">
              <a:solidFill>
                <a:srgbClr val="FF0000"/>
              </a:solidFill>
              <a:latin typeface="Times New Roman" pitchFamily="18" charset="0"/>
              <a:cs typeface="Times New Roman" pitchFamily="18" charset="0"/>
            </a:endParaRPr>
          </a:p>
        </p:txBody>
      </p:sp>
      <p:sp>
        <p:nvSpPr>
          <p:cNvPr id="5" name="Скругленный прямоугольник 4"/>
          <p:cNvSpPr/>
          <p:nvPr/>
        </p:nvSpPr>
        <p:spPr>
          <a:xfrm>
            <a:off x="107950" y="765175"/>
            <a:ext cx="8928100" cy="15843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90000"/>
              </a:lnSpc>
              <a:buFontTx/>
              <a:buChar char="-"/>
              <a:defRPr/>
            </a:pPr>
            <a:r>
              <a:rPr lang="uk-UA" sz="2800" dirty="0">
                <a:solidFill>
                  <a:srgbClr val="000066"/>
                </a:solidFill>
                <a:latin typeface="Times New Roman" pitchFamily="18" charset="0"/>
                <a:cs typeface="Times New Roman" pitchFamily="18" charset="0"/>
              </a:rPr>
              <a:t>контроль та оцінку  загрози,  що  може  виникнути  від  диких перелітних  та  синантропних птахів,  щодо будь-якого вірусу грипу птиці;</a:t>
            </a:r>
          </a:p>
        </p:txBody>
      </p:sp>
      <p:sp>
        <p:nvSpPr>
          <p:cNvPr id="9" name="Скругленный прямоугольник 8"/>
          <p:cNvSpPr/>
          <p:nvPr/>
        </p:nvSpPr>
        <p:spPr>
          <a:xfrm>
            <a:off x="107950" y="2636838"/>
            <a:ext cx="8928100" cy="1296987"/>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
              <a:lnSpc>
                <a:spcPct val="90000"/>
              </a:lnSpc>
              <a:buFontTx/>
              <a:buChar char="-"/>
              <a:defRPr/>
            </a:pPr>
            <a:r>
              <a:rPr lang="uk-UA" sz="2800" dirty="0">
                <a:solidFill>
                  <a:srgbClr val="000066"/>
                </a:solidFill>
                <a:latin typeface="Times New Roman" pitchFamily="18" charset="0"/>
                <a:cs typeface="Times New Roman" pitchFamily="18" charset="0"/>
              </a:rPr>
              <a:t>моніторинг наявності збудників пташиного грипу у ссавців.</a:t>
            </a:r>
          </a:p>
        </p:txBody>
      </p:sp>
      <p:sp>
        <p:nvSpPr>
          <p:cNvPr id="13" name="Скругленный прямоугольник 12"/>
          <p:cNvSpPr/>
          <p:nvPr/>
        </p:nvSpPr>
        <p:spPr>
          <a:xfrm>
            <a:off x="107950" y="4032250"/>
            <a:ext cx="8928100" cy="2781300"/>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90000"/>
              </a:lnSpc>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Моніторингові дослідження інфекційних хвороб птиці в Вінницькій області в 2017 році, в тому числі грипу птиці,  проводиться відповідно до Державного плану моніторингу інфекційних хвороб птиці на території України на 2017 рік та Плану моніторингу інфекційних хвороб птиці на території області на 2017 рік.</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107950" y="1628775"/>
            <a:ext cx="8928100" cy="3024188"/>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uk-UA" sz="6800" b="1">
                <a:solidFill>
                  <a:srgbClr val="FF0000"/>
                </a:solidFill>
                <a:latin typeface="Times New Roman" pitchFamily="18" charset="0"/>
                <a:cs typeface="Times New Roman" pitchFamily="18" charset="0"/>
              </a:rPr>
              <a:t>ДЯКУЮ ЗА УВАГУ!</a:t>
            </a:r>
          </a:p>
        </p:txBody>
      </p:sp>
      <p:sp>
        <p:nvSpPr>
          <p:cNvPr id="9" name="Rectangle 3"/>
          <p:cNvSpPr>
            <a:spLocks noChangeArrowheads="1"/>
          </p:cNvSpPr>
          <p:nvPr/>
        </p:nvSpPr>
        <p:spPr bwMode="auto">
          <a:xfrm>
            <a:off x="0" y="5805488"/>
            <a:ext cx="9144000" cy="719137"/>
          </a:xfrm>
          <a:prstGeom prst="rect">
            <a:avLst/>
          </a:prstGeom>
          <a:noFill/>
          <a:ln>
            <a:noFill/>
          </a:ln>
          <a:effectLst/>
          <a:extLst/>
        </p:spPr>
        <p:txBody>
          <a:bodyPr anchor="ctr"/>
          <a:lstStyle/>
          <a:p>
            <a:pPr algn="ctr">
              <a:defRPr/>
            </a:pPr>
            <a:endParaRPr lang="ru-RU" sz="4400">
              <a:solidFill>
                <a:srgbClr val="FF33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107950" y="115888"/>
            <a:ext cx="8928100" cy="3168650"/>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buFont typeface="Arial" charset="0"/>
              <a:buNone/>
              <a:defRPr/>
            </a:pPr>
            <a:r>
              <a:rPr lang="uk-UA" sz="2800" dirty="0">
                <a:solidFill>
                  <a:srgbClr val="000066"/>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Інспекторська робота</a:t>
            </a:r>
            <a:r>
              <a:rPr lang="uk-UA" sz="2800" dirty="0">
                <a:solidFill>
                  <a:srgbClr val="000066"/>
                </a:solidFill>
                <a:latin typeface="Times New Roman" pitchFamily="18" charset="0"/>
                <a:cs typeface="Times New Roman" pitchFamily="18" charset="0"/>
              </a:rPr>
              <a:t> проводиться у відповідності до плану роботи на 2017 рік. Заплановано здійснити </a:t>
            </a:r>
            <a:r>
              <a:rPr lang="uk-UA" sz="2800" b="1" dirty="0">
                <a:solidFill>
                  <a:srgbClr val="FF0000"/>
                </a:solidFill>
                <a:latin typeface="Times New Roman" pitchFamily="18" charset="0"/>
                <a:cs typeface="Times New Roman" pitchFamily="18" charset="0"/>
              </a:rPr>
              <a:t>144</a:t>
            </a:r>
            <a:r>
              <a:rPr lang="uk-UA" sz="2800" dirty="0">
                <a:solidFill>
                  <a:srgbClr val="000066"/>
                </a:solidFill>
                <a:latin typeface="Times New Roman" pitchFamily="18" charset="0"/>
                <a:cs typeface="Times New Roman" pitchFamily="18" charset="0"/>
              </a:rPr>
              <a:t> перевірки. Крім того, в разі необхідності, будуть проводитись позапланові заходи державного контролю відповідно до вимог чинного законодавства.</a:t>
            </a:r>
          </a:p>
        </p:txBody>
      </p:sp>
      <p:pic>
        <p:nvPicPr>
          <p:cNvPr id="15362" name="Picture 4" descr="P9020491"/>
          <p:cNvPicPr>
            <a:picLocks noChangeAspect="1" noChangeArrowheads="1"/>
          </p:cNvPicPr>
          <p:nvPr/>
        </p:nvPicPr>
        <p:blipFill>
          <a:blip r:embed="rId2" cstate="print"/>
          <a:srcRect/>
          <a:stretch>
            <a:fillRect/>
          </a:stretch>
        </p:blipFill>
        <p:spPr bwMode="auto">
          <a:xfrm>
            <a:off x="4643438" y="3357563"/>
            <a:ext cx="4249737" cy="3457575"/>
          </a:xfrm>
          <a:prstGeom prst="rect">
            <a:avLst/>
          </a:prstGeom>
          <a:noFill/>
          <a:ln w="9525">
            <a:noFill/>
            <a:miter lim="800000"/>
            <a:headEnd/>
            <a:tailEnd/>
          </a:ln>
        </p:spPr>
      </p:pic>
      <p:pic>
        <p:nvPicPr>
          <p:cNvPr id="15363" name="Picture 713" descr="P9020493"/>
          <p:cNvPicPr>
            <a:picLocks noChangeAspect="1" noChangeArrowheads="1"/>
          </p:cNvPicPr>
          <p:nvPr/>
        </p:nvPicPr>
        <p:blipFill>
          <a:blip r:embed="rId3" cstate="print"/>
          <a:srcRect/>
          <a:stretch>
            <a:fillRect/>
          </a:stretch>
        </p:blipFill>
        <p:spPr bwMode="auto">
          <a:xfrm>
            <a:off x="250825" y="3357563"/>
            <a:ext cx="4249738"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107950" y="115888"/>
            <a:ext cx="8928100" cy="331311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Arial" charset="0"/>
              <a:buNone/>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Значна увага приділяється здійсненню </a:t>
            </a:r>
            <a:r>
              <a:rPr lang="uk-UA" sz="2800" b="1" dirty="0" err="1">
                <a:solidFill>
                  <a:srgbClr val="FF0000"/>
                </a:solidFill>
                <a:latin typeface="Times New Roman" pitchFamily="18" charset="0"/>
                <a:cs typeface="Times New Roman" pitchFamily="18" charset="0"/>
              </a:rPr>
              <a:t>ветеринарно</a:t>
            </a:r>
            <a:r>
              <a:rPr lang="uk-UA" sz="2800" b="1" dirty="0">
                <a:solidFill>
                  <a:srgbClr val="FF0000"/>
                </a:solidFill>
                <a:latin typeface="Times New Roman" pitchFamily="18" charset="0"/>
                <a:cs typeface="Times New Roman" pitchFamily="18" charset="0"/>
              </a:rPr>
              <a:t> - санітарної експертизи </a:t>
            </a:r>
            <a:r>
              <a:rPr lang="uk-UA" sz="2800" dirty="0">
                <a:solidFill>
                  <a:srgbClr val="000066"/>
                </a:solidFill>
                <a:latin typeface="Times New Roman" pitchFamily="18" charset="0"/>
                <a:cs typeface="Times New Roman" pitchFamily="18" charset="0"/>
              </a:rPr>
              <a:t>харчової продукції.</a:t>
            </a:r>
          </a:p>
          <a:p>
            <a:pPr algn="just">
              <a:buFont typeface="Arial" charset="0"/>
              <a:buNone/>
              <a:defRPr/>
            </a:pPr>
            <a:r>
              <a:rPr lang="uk-UA" sz="2800" dirty="0">
                <a:solidFill>
                  <a:srgbClr val="000066"/>
                </a:solidFill>
                <a:latin typeface="Times New Roman" pitchFamily="18" charset="0"/>
                <a:cs typeface="Times New Roman" pitchFamily="18" charset="0"/>
              </a:rPr>
              <a:t>        	Постійний державний контроль на  </a:t>
            </a:r>
            <a:r>
              <a:rPr lang="uk-UA" sz="2800" b="1" dirty="0">
                <a:solidFill>
                  <a:srgbClr val="FF0000"/>
                </a:solidFill>
                <a:latin typeface="Times New Roman" pitchFamily="18" charset="0"/>
                <a:cs typeface="Times New Roman" pitchFamily="18" charset="0"/>
              </a:rPr>
              <a:t>79</a:t>
            </a:r>
            <a:r>
              <a:rPr lang="uk-UA" sz="2800" dirty="0">
                <a:solidFill>
                  <a:srgbClr val="000066"/>
                </a:solidFill>
                <a:latin typeface="Times New Roman" pitchFamily="18" charset="0"/>
                <a:cs typeface="Times New Roman" pitchFamily="18" charset="0"/>
              </a:rPr>
              <a:t> бойнях та м’ясопереробних підприємствах Вінницької області  здійснюється </a:t>
            </a:r>
            <a:r>
              <a:rPr lang="uk-UA" sz="2800" b="1" dirty="0">
                <a:solidFill>
                  <a:srgbClr val="FF0000"/>
                </a:solidFill>
                <a:latin typeface="Times New Roman" pitchFamily="18" charset="0"/>
                <a:cs typeface="Times New Roman" pitchFamily="18" charset="0"/>
              </a:rPr>
              <a:t>62</a:t>
            </a:r>
            <a:r>
              <a:rPr lang="uk-UA" sz="2800" dirty="0">
                <a:solidFill>
                  <a:srgbClr val="000066"/>
                </a:solidFill>
                <a:latin typeface="Times New Roman" pitchFamily="18" charset="0"/>
                <a:cs typeface="Times New Roman" pitchFamily="18" charset="0"/>
              </a:rPr>
              <a:t> уповноваженими лікарями ветеринарної медицини</a:t>
            </a:r>
            <a:r>
              <a:rPr lang="uk-UA" sz="2800" dirty="0">
                <a:solidFill>
                  <a:schemeClr val="tx1"/>
                </a:solidFill>
                <a:latin typeface="Times New Roman" pitchFamily="18" charset="0"/>
                <a:cs typeface="Times New Roman" pitchFamily="18" charset="0"/>
              </a:rPr>
              <a:t>. </a:t>
            </a:r>
            <a:endParaRPr lang="uk-UA" sz="2600" dirty="0">
              <a:solidFill>
                <a:schemeClr val="tx1"/>
              </a:solidFill>
              <a:latin typeface="Times New Roman" pitchFamily="18" charset="0"/>
              <a:cs typeface="Times New Roman" pitchFamily="18" charset="0"/>
            </a:endParaRPr>
          </a:p>
        </p:txBody>
      </p:sp>
      <p:pic>
        <p:nvPicPr>
          <p:cNvPr id="16386" name="Picture 711" descr="P9020492"/>
          <p:cNvPicPr>
            <a:picLocks noChangeAspect="1" noChangeArrowheads="1"/>
          </p:cNvPicPr>
          <p:nvPr/>
        </p:nvPicPr>
        <p:blipFill>
          <a:blip r:embed="rId2" cstate="print"/>
          <a:srcRect/>
          <a:stretch>
            <a:fillRect/>
          </a:stretch>
        </p:blipFill>
        <p:spPr bwMode="auto">
          <a:xfrm>
            <a:off x="168275" y="3716338"/>
            <a:ext cx="4340225" cy="2965450"/>
          </a:xfrm>
          <a:prstGeom prst="rect">
            <a:avLst/>
          </a:prstGeom>
          <a:noFill/>
          <a:ln w="9525">
            <a:noFill/>
            <a:miter lim="800000"/>
            <a:headEnd/>
            <a:tailEnd/>
          </a:ln>
        </p:spPr>
      </p:pic>
      <p:pic>
        <p:nvPicPr>
          <p:cNvPr id="16387" name="Picture 712" descr="P9020495"/>
          <p:cNvPicPr>
            <a:picLocks noChangeAspect="1" noChangeArrowheads="1"/>
          </p:cNvPicPr>
          <p:nvPr/>
        </p:nvPicPr>
        <p:blipFill>
          <a:blip r:embed="rId3" cstate="print"/>
          <a:srcRect/>
          <a:stretch>
            <a:fillRect/>
          </a:stretch>
        </p:blipFill>
        <p:spPr bwMode="auto">
          <a:xfrm>
            <a:off x="4722813" y="3716338"/>
            <a:ext cx="4313237" cy="296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Подзаголовок 2"/>
          <p:cNvSpPr>
            <a:spLocks noGrp="1"/>
          </p:cNvSpPr>
          <p:nvPr>
            <p:ph type="subTitle" idx="1"/>
          </p:nvPr>
        </p:nvSpPr>
        <p:spPr>
          <a:xfrm>
            <a:off x="-3175" y="0"/>
            <a:ext cx="9144000" cy="6858000"/>
          </a:xfrm>
        </p:spPr>
        <p:txBody>
          <a:bodyPr/>
          <a:lstStyle/>
          <a:p>
            <a:pPr algn="just" eaLnBrk="1" hangingPunct="1">
              <a:lnSpc>
                <a:spcPct val="120000"/>
              </a:lnSpc>
              <a:spcBef>
                <a:spcPct val="0"/>
              </a:spcBef>
            </a:pPr>
            <a:r>
              <a:rPr lang="uk-UA" smtClean="0">
                <a:solidFill>
                  <a:schemeClr val="tx1"/>
                </a:solidFill>
                <a:latin typeface="Times New Roman" pitchFamily="18" charset="0"/>
                <a:cs typeface="Times New Roman" pitchFamily="18" charset="0"/>
              </a:rPr>
              <a:t>		</a:t>
            </a:r>
          </a:p>
        </p:txBody>
      </p:sp>
      <p:pic>
        <p:nvPicPr>
          <p:cNvPr id="17410" name="Picture 30" descr="100_2625"/>
          <p:cNvPicPr>
            <a:picLocks noChangeAspect="1" noChangeArrowheads="1"/>
          </p:cNvPicPr>
          <p:nvPr/>
        </p:nvPicPr>
        <p:blipFill>
          <a:blip r:embed="rId2" cstate="print"/>
          <a:srcRect/>
          <a:stretch>
            <a:fillRect/>
          </a:stretch>
        </p:blipFill>
        <p:spPr bwMode="auto">
          <a:xfrm>
            <a:off x="5292725" y="1825625"/>
            <a:ext cx="3368675" cy="3341688"/>
          </a:xfrm>
          <a:prstGeom prst="rect">
            <a:avLst/>
          </a:prstGeom>
          <a:noFill/>
          <a:ln w="9525">
            <a:noFill/>
            <a:miter lim="800000"/>
            <a:headEnd/>
            <a:tailEnd/>
          </a:ln>
        </p:spPr>
      </p:pic>
      <p:pic>
        <p:nvPicPr>
          <p:cNvPr id="17411" name="Picture 29" descr="100_2646"/>
          <p:cNvPicPr>
            <a:picLocks noChangeAspect="1" noChangeArrowheads="1"/>
          </p:cNvPicPr>
          <p:nvPr/>
        </p:nvPicPr>
        <p:blipFill>
          <a:blip r:embed="rId3" cstate="print"/>
          <a:srcRect/>
          <a:stretch>
            <a:fillRect/>
          </a:stretch>
        </p:blipFill>
        <p:spPr bwMode="auto">
          <a:xfrm>
            <a:off x="111125" y="1844675"/>
            <a:ext cx="3419475" cy="3240088"/>
          </a:xfrm>
          <a:prstGeom prst="rect">
            <a:avLst/>
          </a:prstGeom>
          <a:noFill/>
          <a:ln w="9525">
            <a:noFill/>
            <a:miter lim="800000"/>
            <a:headEnd/>
            <a:tailEnd/>
          </a:ln>
        </p:spPr>
      </p:pic>
      <p:sp>
        <p:nvSpPr>
          <p:cNvPr id="18" name="Скругленный прямоугольник 17"/>
          <p:cNvSpPr/>
          <p:nvPr/>
        </p:nvSpPr>
        <p:spPr>
          <a:xfrm>
            <a:off x="76200" y="115888"/>
            <a:ext cx="8929688" cy="15843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0000"/>
              </a:lnSpc>
              <a:buFont typeface="Arial" charset="0"/>
              <a:buNone/>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На </a:t>
            </a:r>
            <a:r>
              <a:rPr lang="uk-UA" sz="2800" dirty="0" err="1">
                <a:solidFill>
                  <a:srgbClr val="000066"/>
                </a:solidFill>
                <a:latin typeface="Times New Roman" pitchFamily="18" charset="0"/>
                <a:cs typeface="Times New Roman" pitchFamily="18" charset="0"/>
              </a:rPr>
              <a:t>агропродовольчих</a:t>
            </a:r>
            <a:r>
              <a:rPr lang="uk-UA" sz="2800" dirty="0">
                <a:solidFill>
                  <a:srgbClr val="000066"/>
                </a:solidFill>
                <a:latin typeface="Times New Roman" pitchFamily="18" charset="0"/>
                <a:cs typeface="Times New Roman" pitchFamily="18" charset="0"/>
              </a:rPr>
              <a:t> ринках області відповідна робота  проводиться спеціалістами </a:t>
            </a:r>
            <a:r>
              <a:rPr lang="uk-UA" sz="2800" b="1" dirty="0">
                <a:solidFill>
                  <a:srgbClr val="FF0000"/>
                </a:solidFill>
                <a:latin typeface="Times New Roman" pitchFamily="18" charset="0"/>
                <a:cs typeface="Times New Roman" pitchFamily="18" charset="0"/>
              </a:rPr>
              <a:t>45</a:t>
            </a:r>
            <a:r>
              <a:rPr lang="uk-UA" sz="2800" dirty="0">
                <a:solidFill>
                  <a:srgbClr val="000066"/>
                </a:solidFill>
                <a:latin typeface="Times New Roman" pitchFamily="18" charset="0"/>
                <a:cs typeface="Times New Roman" pitchFamily="18" charset="0"/>
              </a:rPr>
              <a:t> державних лабораторій </a:t>
            </a:r>
            <a:r>
              <a:rPr lang="uk-UA" sz="2800" dirty="0" err="1">
                <a:solidFill>
                  <a:srgbClr val="000066"/>
                </a:solidFill>
                <a:latin typeface="Times New Roman" pitchFamily="18" charset="0"/>
                <a:cs typeface="Times New Roman" pitchFamily="18" charset="0"/>
              </a:rPr>
              <a:t>ветеринарно</a:t>
            </a:r>
            <a:r>
              <a:rPr lang="uk-UA" sz="2800" dirty="0">
                <a:solidFill>
                  <a:srgbClr val="000066"/>
                </a:solidFill>
                <a:latin typeface="Times New Roman" pitchFamily="18" charset="0"/>
                <a:cs typeface="Times New Roman" pitchFamily="18" charset="0"/>
              </a:rPr>
              <a:t> - санітарної експертизи.</a:t>
            </a:r>
            <a:endParaRPr lang="uk-UA" sz="2600" dirty="0">
              <a:solidFill>
                <a:srgbClr val="000066"/>
              </a:solidFill>
              <a:latin typeface="Times New Roman" pitchFamily="18" charset="0"/>
              <a:cs typeface="Times New Roman" pitchFamily="18" charset="0"/>
            </a:endParaRPr>
          </a:p>
        </p:txBody>
      </p:sp>
      <p:pic>
        <p:nvPicPr>
          <p:cNvPr id="17413" name="Picture 31" descr="100_2673"/>
          <p:cNvPicPr>
            <a:picLocks noChangeAspect="1" noChangeArrowheads="1"/>
          </p:cNvPicPr>
          <p:nvPr/>
        </p:nvPicPr>
        <p:blipFill>
          <a:blip r:embed="rId4" cstate="print"/>
          <a:srcRect/>
          <a:stretch>
            <a:fillRect/>
          </a:stretch>
        </p:blipFill>
        <p:spPr bwMode="auto">
          <a:xfrm>
            <a:off x="2555875" y="4292600"/>
            <a:ext cx="3970338"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кругленный прямоугольник 2"/>
          <p:cNvSpPr/>
          <p:nvPr/>
        </p:nvSpPr>
        <p:spPr>
          <a:xfrm>
            <a:off x="107950" y="115888"/>
            <a:ext cx="8928100" cy="66262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250825" algn="just">
              <a:lnSpc>
                <a:spcPct val="120000"/>
              </a:lnSpc>
              <a:buFont typeface="Arial" charset="0"/>
              <a:buNone/>
              <a:defRPr/>
            </a:pPr>
            <a:r>
              <a:rPr lang="uk-UA" sz="2800">
                <a:solidFill>
                  <a:srgbClr val="000066"/>
                </a:solidFill>
                <a:latin typeface="Times New Roman" pitchFamily="18" charset="0"/>
                <a:cs typeface="Times New Roman" pitchFamily="18" charset="0"/>
              </a:rPr>
              <a:t>Спеціалістами управлінь Держпродспоживслужби в районах та містах області проводиться </a:t>
            </a:r>
            <a:r>
              <a:rPr lang="uk-UA" sz="2800" b="1">
                <a:solidFill>
                  <a:srgbClr val="FF0000"/>
                </a:solidFill>
                <a:latin typeface="Times New Roman" pitchFamily="18" charset="0"/>
                <a:cs typeface="Times New Roman" pitchFamily="18" charset="0"/>
              </a:rPr>
              <a:t>реєстрація</a:t>
            </a:r>
            <a:r>
              <a:rPr lang="uk-UA" sz="2800" b="1">
                <a:solidFill>
                  <a:schemeClr val="tx1"/>
                </a:solidFill>
                <a:latin typeface="Times New Roman" pitchFamily="18" charset="0"/>
                <a:cs typeface="Times New Roman" pitchFamily="18" charset="0"/>
              </a:rPr>
              <a:t> </a:t>
            </a:r>
            <a:r>
              <a:rPr lang="uk-UA" sz="2800">
                <a:solidFill>
                  <a:srgbClr val="000066"/>
                </a:solidFill>
                <a:latin typeface="Times New Roman" pitchFamily="18" charset="0"/>
                <a:cs typeface="Times New Roman" pitchFamily="18" charset="0"/>
              </a:rPr>
              <a:t>потужностей операторів ринку, які провадять діяльність, що не вимагає отримання експлуатаційного дозволу, дані потужності  використовуються на будь-якій стадії виробництва та/або обігу харчових продуктів. Відповідно до ст. 25 Закону України «Про основні принципи та вимоги до</a:t>
            </a:r>
            <a:r>
              <a:rPr lang="uk-UA" sz="2800">
                <a:solidFill>
                  <a:schemeClr val="tx1"/>
                </a:solidFill>
                <a:latin typeface="Times New Roman" pitchFamily="18" charset="0"/>
                <a:cs typeface="Times New Roman" pitchFamily="18" charset="0"/>
              </a:rPr>
              <a:t> </a:t>
            </a:r>
            <a:r>
              <a:rPr lang="uk-UA" sz="2800" b="1">
                <a:solidFill>
                  <a:srgbClr val="FF0000"/>
                </a:solidFill>
                <a:latin typeface="Times New Roman" pitchFamily="18" charset="0"/>
                <a:cs typeface="Times New Roman" pitchFamily="18" charset="0"/>
              </a:rPr>
              <a:t>безпечності</a:t>
            </a:r>
            <a:r>
              <a:rPr lang="uk-UA" sz="2800">
                <a:solidFill>
                  <a:schemeClr val="tx1"/>
                </a:solidFill>
                <a:latin typeface="Times New Roman" pitchFamily="18" charset="0"/>
                <a:cs typeface="Times New Roman" pitchFamily="18" charset="0"/>
              </a:rPr>
              <a:t> </a:t>
            </a:r>
            <a:r>
              <a:rPr lang="uk-UA" sz="2800">
                <a:solidFill>
                  <a:srgbClr val="000066"/>
                </a:solidFill>
                <a:latin typeface="Times New Roman" pitchFamily="18" charset="0"/>
                <a:cs typeface="Times New Roman" pitchFamily="18" charset="0"/>
              </a:rPr>
              <a:t>та якості харчових продуктів». На даний час  зареєстровано </a:t>
            </a:r>
            <a:r>
              <a:rPr lang="uk-UA" sz="2800" b="1">
                <a:solidFill>
                  <a:srgbClr val="FF0000"/>
                </a:solidFill>
                <a:latin typeface="Times New Roman" pitchFamily="18" charset="0"/>
                <a:cs typeface="Times New Roman" pitchFamily="18" charset="0"/>
              </a:rPr>
              <a:t>10048</a:t>
            </a:r>
            <a:r>
              <a:rPr lang="uk-UA" sz="2800">
                <a:solidFill>
                  <a:schemeClr val="tx1"/>
                </a:solidFill>
                <a:latin typeface="Times New Roman" pitchFamily="18" charset="0"/>
                <a:cs typeface="Times New Roman" pitchFamily="18" charset="0"/>
              </a:rPr>
              <a:t>  </a:t>
            </a:r>
            <a:r>
              <a:rPr lang="uk-UA" sz="2800">
                <a:solidFill>
                  <a:srgbClr val="000066"/>
                </a:solidFill>
                <a:latin typeface="Times New Roman" pitchFamily="18" charset="0"/>
                <a:cs typeface="Times New Roman" pitchFamily="18" charset="0"/>
              </a:rPr>
              <a:t>потужностей.</a:t>
            </a:r>
          </a:p>
          <a:p>
            <a:pPr indent="250825" algn="just">
              <a:lnSpc>
                <a:spcPct val="120000"/>
              </a:lnSpc>
              <a:buFont typeface="Arial" charset="0"/>
              <a:buNone/>
              <a:defRPr/>
            </a:pPr>
            <a:r>
              <a:rPr lang="uk-UA" sz="2800" b="1">
                <a:solidFill>
                  <a:srgbClr val="FF0000"/>
                </a:solidFill>
                <a:latin typeface="Times New Roman" pitchFamily="18" charset="0"/>
                <a:cs typeface="Times New Roman" pitchFamily="18" charset="0"/>
              </a:rPr>
              <a:t>Робота в даному напрямку продовжується.</a:t>
            </a:r>
            <a:endParaRPr lang="uk-UA" sz="2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107950" y="188913"/>
            <a:ext cx="8928100" cy="18716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Arial" pitchFamily="34" charset="0"/>
              <a:buNone/>
              <a:defRPr/>
            </a:pPr>
            <a:r>
              <a:rPr lang="uk-UA" sz="2800" dirty="0">
                <a:solidFill>
                  <a:schemeClr val="tx1"/>
                </a:solidFill>
                <a:latin typeface="Times New Roman" pitchFamily="18" charset="0"/>
                <a:cs typeface="Times New Roman" pitchFamily="18" charset="0"/>
              </a:rPr>
              <a:t>	</a:t>
            </a:r>
            <a:r>
              <a:rPr lang="uk-UA" sz="2800" b="1" dirty="0">
                <a:solidFill>
                  <a:srgbClr val="FF0000"/>
                </a:solidFill>
                <a:latin typeface="Times New Roman" pitchFamily="18" charset="0"/>
                <a:cs typeface="Times New Roman" pitchFamily="18" charset="0"/>
              </a:rPr>
              <a:t>За зверненнями суб’єктів господарювання, управліннями </a:t>
            </a:r>
            <a:r>
              <a:rPr lang="uk-UA" sz="2800" b="1" dirty="0" err="1">
                <a:solidFill>
                  <a:srgbClr val="FF0000"/>
                </a:solidFill>
                <a:latin typeface="Times New Roman" pitchFamily="18" charset="0"/>
                <a:cs typeface="Times New Roman" pitchFamily="18" charset="0"/>
              </a:rPr>
              <a:t>Держпродспоживслужби</a:t>
            </a:r>
            <a:r>
              <a:rPr lang="uk-UA" sz="2800" b="1" dirty="0">
                <a:solidFill>
                  <a:srgbClr val="FF0000"/>
                </a:solidFill>
                <a:latin typeface="Times New Roman" pitchFamily="18" charset="0"/>
                <a:cs typeface="Times New Roman" pitchFamily="18" charset="0"/>
              </a:rPr>
              <a:t> в районах та містах, через ЦНАП, видаються такі дозвільні документи:</a:t>
            </a:r>
          </a:p>
        </p:txBody>
      </p:sp>
      <p:sp>
        <p:nvSpPr>
          <p:cNvPr id="8" name="Скругленный прямоугольник 7"/>
          <p:cNvSpPr/>
          <p:nvPr/>
        </p:nvSpPr>
        <p:spPr>
          <a:xfrm>
            <a:off x="107950" y="2492375"/>
            <a:ext cx="8928100" cy="2089150"/>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Arial" pitchFamily="34" charset="0"/>
              <a:buNone/>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 експлуатаційні дозволи для потужностей (об'єктів): з переробки неїстівних продуктів тваринного походження; з виробництва, змішування та приготування кормових добавок, </a:t>
            </a:r>
            <a:r>
              <a:rPr lang="uk-UA" sz="2800" dirty="0" err="1">
                <a:solidFill>
                  <a:srgbClr val="000066"/>
                </a:solidFill>
                <a:latin typeface="Times New Roman" pitchFamily="18" charset="0"/>
                <a:cs typeface="Times New Roman" pitchFamily="18" charset="0"/>
              </a:rPr>
              <a:t>преміксів</a:t>
            </a:r>
            <a:r>
              <a:rPr lang="uk-UA" sz="2800" dirty="0">
                <a:solidFill>
                  <a:srgbClr val="000066"/>
                </a:solidFill>
                <a:latin typeface="Times New Roman" pitchFamily="18" charset="0"/>
                <a:cs typeface="Times New Roman" pitchFamily="18" charset="0"/>
              </a:rPr>
              <a:t> і кормів.</a:t>
            </a:r>
          </a:p>
        </p:txBody>
      </p:sp>
      <p:sp>
        <p:nvSpPr>
          <p:cNvPr id="9" name="Скругленный прямоугольник 8"/>
          <p:cNvSpPr/>
          <p:nvPr/>
        </p:nvSpPr>
        <p:spPr>
          <a:xfrm>
            <a:off x="142875" y="4868863"/>
            <a:ext cx="8929688" cy="1630362"/>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Arial" pitchFamily="34" charset="0"/>
              <a:buNone/>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 експлуатаційний дозвіл для операторів ринку, що провадять діяльність з виробництва та/або зберігання харчових продуктів тваринного походження.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кругленный прямоугольник 2"/>
          <p:cNvSpPr/>
          <p:nvPr/>
        </p:nvSpPr>
        <p:spPr>
          <a:xfrm>
            <a:off x="76200" y="115888"/>
            <a:ext cx="8929688" cy="2592387"/>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Arial" charset="0"/>
              <a:buNone/>
              <a:defRPr/>
            </a:pPr>
            <a:r>
              <a:rPr lang="uk-UA" sz="2800">
                <a:solidFill>
                  <a:srgbClr val="000066"/>
                </a:solidFill>
                <a:latin typeface="Times New Roman" pitchFamily="18" charset="0"/>
                <a:cs typeface="Times New Roman" pitchFamily="18" charset="0"/>
              </a:rPr>
              <a:t>	 Ще одним із пріоритетних напрямків роботи у 2017 році є </a:t>
            </a:r>
            <a:r>
              <a:rPr lang="uk-UA" sz="2800" b="1">
                <a:solidFill>
                  <a:srgbClr val="FF0000"/>
                </a:solidFill>
                <a:latin typeface="Times New Roman" pitchFamily="18" charset="0"/>
                <a:cs typeface="Times New Roman" pitchFamily="18" charset="0"/>
              </a:rPr>
              <a:t>проведення  ідентифікації та реєстрації тварин, як одного із засобів впровадження ефективного контролю за обліком, переміщенням і торгівлею тваринами.</a:t>
            </a:r>
          </a:p>
        </p:txBody>
      </p:sp>
      <p:pic>
        <p:nvPicPr>
          <p:cNvPr id="20482" name="Picture 6" descr="20151211_102339"/>
          <p:cNvPicPr>
            <a:picLocks noChangeAspect="1" noChangeArrowheads="1"/>
          </p:cNvPicPr>
          <p:nvPr/>
        </p:nvPicPr>
        <p:blipFill>
          <a:blip r:embed="rId2" cstate="print"/>
          <a:srcRect/>
          <a:stretch>
            <a:fillRect/>
          </a:stretch>
        </p:blipFill>
        <p:spPr bwMode="auto">
          <a:xfrm>
            <a:off x="34925" y="3068638"/>
            <a:ext cx="4465638" cy="3429000"/>
          </a:xfrm>
          <a:prstGeom prst="rect">
            <a:avLst/>
          </a:prstGeom>
          <a:noFill/>
          <a:ln w="9525">
            <a:noFill/>
            <a:miter lim="800000"/>
            <a:headEnd/>
            <a:tailEnd/>
          </a:ln>
        </p:spPr>
      </p:pic>
      <p:pic>
        <p:nvPicPr>
          <p:cNvPr id="20483" name="Picture 8" descr="20151211_102247"/>
          <p:cNvPicPr>
            <a:picLocks noChangeAspect="1" noChangeArrowheads="1"/>
          </p:cNvPicPr>
          <p:nvPr/>
        </p:nvPicPr>
        <p:blipFill>
          <a:blip r:embed="rId3" cstate="print"/>
          <a:srcRect/>
          <a:stretch>
            <a:fillRect/>
          </a:stretch>
        </p:blipFill>
        <p:spPr bwMode="auto">
          <a:xfrm>
            <a:off x="4643438" y="3068638"/>
            <a:ext cx="4465637"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Picture 2" descr="C:\Users\Admin\Desktop\Новая папка (2)\_chuma_3_729x547.jpg"/>
          <p:cNvPicPr>
            <a:picLocks noChangeAspect="1" noChangeArrowheads="1"/>
          </p:cNvPicPr>
          <p:nvPr/>
        </p:nvPicPr>
        <p:blipFill>
          <a:blip r:embed="rId2" cstate="print"/>
          <a:srcRect/>
          <a:stretch>
            <a:fillRect/>
          </a:stretch>
        </p:blipFill>
        <p:spPr bwMode="auto">
          <a:xfrm>
            <a:off x="71438" y="1844675"/>
            <a:ext cx="3924300" cy="2944813"/>
          </a:xfrm>
          <a:prstGeom prst="rect">
            <a:avLst/>
          </a:prstGeom>
          <a:noFill/>
          <a:ln w="9525">
            <a:noFill/>
            <a:miter lim="800000"/>
            <a:headEnd/>
            <a:tailEnd/>
          </a:ln>
        </p:spPr>
      </p:pic>
      <p:pic>
        <p:nvPicPr>
          <p:cNvPr id="21506" name="Picture 3" descr="C:\Users\Admin\Desktop\Новая папка (2)\20140131-achs-3495.jpg"/>
          <p:cNvPicPr>
            <a:picLocks noChangeAspect="1" noChangeArrowheads="1"/>
          </p:cNvPicPr>
          <p:nvPr/>
        </p:nvPicPr>
        <p:blipFill>
          <a:blip r:embed="rId3" cstate="print"/>
          <a:srcRect/>
          <a:stretch>
            <a:fillRect/>
          </a:stretch>
        </p:blipFill>
        <p:spPr bwMode="auto">
          <a:xfrm>
            <a:off x="4090988" y="1835150"/>
            <a:ext cx="4968875" cy="2927350"/>
          </a:xfrm>
          <a:prstGeom prst="rect">
            <a:avLst/>
          </a:prstGeom>
          <a:noFill/>
          <a:ln w="9525">
            <a:noFill/>
            <a:miter lim="800000"/>
            <a:headEnd/>
            <a:tailEnd/>
          </a:ln>
        </p:spPr>
      </p:pic>
      <p:sp>
        <p:nvSpPr>
          <p:cNvPr id="7" name="Скругленный прямоугольник 6"/>
          <p:cNvSpPr/>
          <p:nvPr/>
        </p:nvSpPr>
        <p:spPr>
          <a:xfrm>
            <a:off x="115888" y="4941888"/>
            <a:ext cx="8929687" cy="18002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Щодо африканської чуми свиней, то епізоотична ситуація що в світі, що і в Україні загрозлива і має тенденцію до погіршення. Протягом 2016 року в Україні зареєстровано </a:t>
            </a:r>
            <a:r>
              <a:rPr lang="uk-UA" sz="2800" b="1" dirty="0">
                <a:solidFill>
                  <a:srgbClr val="FF0000"/>
                </a:solidFill>
                <a:latin typeface="Times New Roman" pitchFamily="18" charset="0"/>
                <a:cs typeface="Times New Roman" pitchFamily="18" charset="0"/>
              </a:rPr>
              <a:t>91</a:t>
            </a:r>
            <a:r>
              <a:rPr lang="uk-UA" sz="2800" dirty="0">
                <a:solidFill>
                  <a:schemeClr val="tx1"/>
                </a:solidFill>
                <a:latin typeface="Times New Roman" pitchFamily="18" charset="0"/>
                <a:cs typeface="Times New Roman" pitchFamily="18" charset="0"/>
              </a:rPr>
              <a:t>  </a:t>
            </a:r>
            <a:r>
              <a:rPr lang="uk-UA" sz="2800" dirty="0">
                <a:solidFill>
                  <a:srgbClr val="000066"/>
                </a:solidFill>
                <a:latin typeface="Times New Roman" pitchFamily="18" charset="0"/>
                <a:cs typeface="Times New Roman" pitchFamily="18" charset="0"/>
              </a:rPr>
              <a:t>випадок захворювання.</a:t>
            </a:r>
          </a:p>
        </p:txBody>
      </p:sp>
      <p:sp>
        <p:nvSpPr>
          <p:cNvPr id="9" name="Скругленный прямоугольник 8"/>
          <p:cNvSpPr/>
          <p:nvPr/>
        </p:nvSpPr>
        <p:spPr>
          <a:xfrm>
            <a:off x="107950" y="981075"/>
            <a:ext cx="8928100" cy="7207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uk-UA" sz="2800" dirty="0">
                <a:solidFill>
                  <a:schemeClr val="tx1"/>
                </a:solidFill>
                <a:latin typeface="Times New Roman" pitchFamily="18" charset="0"/>
                <a:cs typeface="Times New Roman" pitchFamily="18" charset="0"/>
              </a:rPr>
              <a:t>	</a:t>
            </a:r>
            <a:r>
              <a:rPr lang="uk-UA" sz="3600" b="1" dirty="0">
                <a:solidFill>
                  <a:srgbClr val="FF0000"/>
                </a:solidFill>
                <a:latin typeface="Times New Roman" pitchFamily="18" charset="0"/>
                <a:cs typeface="Times New Roman" pitchFamily="18" charset="0"/>
              </a:rPr>
              <a:t>АФРИКАНСЬКА ЧУМА СВИНЕЙ</a:t>
            </a:r>
          </a:p>
        </p:txBody>
      </p:sp>
      <p:sp>
        <p:nvSpPr>
          <p:cNvPr id="6" name="Скругленный прямоугольник 5"/>
          <p:cNvSpPr/>
          <p:nvPr/>
        </p:nvSpPr>
        <p:spPr>
          <a:xfrm>
            <a:off x="107950" y="115888"/>
            <a:ext cx="8928100" cy="720725"/>
          </a:xfrm>
          <a:prstGeom prst="roundRect">
            <a:avLst/>
          </a:prstGeom>
          <a:gradFill>
            <a:gsLst>
              <a:gs pos="0">
                <a:srgbClr val="0033CC"/>
              </a:gs>
              <a:gs pos="50000">
                <a:schemeClr val="bg1"/>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dirty="0">
                <a:solidFill>
                  <a:srgbClr val="FF0000"/>
                </a:solidFill>
                <a:latin typeface="Times New Roman" pitchFamily="18" charset="0"/>
                <a:cs typeface="Times New Roman" pitchFamily="18" charset="0"/>
              </a:rPr>
              <a:t>ПРОФІЛАКТИКА ЗАХВОРЮВАНЬ ТВАРИН І ПТИЦІ</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349</Words>
  <Application>Microsoft Office PowerPoint</Application>
  <PresentationFormat>Экран (4:3)</PresentationFormat>
  <Paragraphs>57</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Тема Office</vt:lpstr>
      <vt:lpstr>PDF</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64</cp:revision>
  <dcterms:created xsi:type="dcterms:W3CDTF">2017-02-28T10:49:53Z</dcterms:created>
  <dcterms:modified xsi:type="dcterms:W3CDTF">2017-03-10T09:19:14Z</dcterms:modified>
</cp:coreProperties>
</file>